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44"/>
  </p:notesMasterIdLst>
  <p:handoutMasterIdLst>
    <p:handoutMasterId r:id="rId45"/>
  </p:handoutMasterIdLst>
  <p:sldIdLst>
    <p:sldId id="400" r:id="rId2"/>
    <p:sldId id="398" r:id="rId3"/>
    <p:sldId id="386" r:id="rId4"/>
    <p:sldId id="388" r:id="rId5"/>
    <p:sldId id="387" r:id="rId6"/>
    <p:sldId id="391" r:id="rId7"/>
    <p:sldId id="399" r:id="rId8"/>
    <p:sldId id="390" r:id="rId9"/>
    <p:sldId id="406" r:id="rId10"/>
    <p:sldId id="420" r:id="rId11"/>
    <p:sldId id="421" r:id="rId12"/>
    <p:sldId id="397" r:id="rId13"/>
    <p:sldId id="418" r:id="rId14"/>
    <p:sldId id="259" r:id="rId15"/>
    <p:sldId id="354" r:id="rId16"/>
    <p:sldId id="407" r:id="rId17"/>
    <p:sldId id="401" r:id="rId18"/>
    <p:sldId id="414" r:id="rId19"/>
    <p:sldId id="409" r:id="rId20"/>
    <p:sldId id="408" r:id="rId21"/>
    <p:sldId id="410" r:id="rId22"/>
    <p:sldId id="411" r:id="rId23"/>
    <p:sldId id="405" r:id="rId24"/>
    <p:sldId id="412" r:id="rId25"/>
    <p:sldId id="404" r:id="rId26"/>
    <p:sldId id="419" r:id="rId27"/>
    <p:sldId id="393" r:id="rId28"/>
    <p:sldId id="422" r:id="rId29"/>
    <p:sldId id="403" r:id="rId30"/>
    <p:sldId id="417" r:id="rId31"/>
    <p:sldId id="416" r:id="rId32"/>
    <p:sldId id="423" r:id="rId33"/>
    <p:sldId id="415" r:id="rId34"/>
    <p:sldId id="402" r:id="rId35"/>
    <p:sldId id="396" r:id="rId36"/>
    <p:sldId id="413" r:id="rId37"/>
    <p:sldId id="424" r:id="rId38"/>
    <p:sldId id="389" r:id="rId39"/>
    <p:sldId id="395" r:id="rId40"/>
    <p:sldId id="392" r:id="rId41"/>
    <p:sldId id="425" r:id="rId42"/>
    <p:sldId id="340" r:id="rId43"/>
  </p:sldIdLst>
  <p:sldSz cx="9144000" cy="6858000" type="screen4x3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rsayılan Bölüm" id="{AE13F94D-B005-4379-A487-C8CC63E0449D}">
          <p14:sldIdLst>
            <p14:sldId id="400"/>
            <p14:sldId id="398"/>
            <p14:sldId id="386"/>
            <p14:sldId id="388"/>
            <p14:sldId id="387"/>
            <p14:sldId id="391"/>
            <p14:sldId id="399"/>
            <p14:sldId id="390"/>
            <p14:sldId id="406"/>
            <p14:sldId id="420"/>
            <p14:sldId id="421"/>
            <p14:sldId id="397"/>
            <p14:sldId id="418"/>
            <p14:sldId id="259"/>
            <p14:sldId id="354"/>
            <p14:sldId id="407"/>
            <p14:sldId id="401"/>
            <p14:sldId id="414"/>
            <p14:sldId id="409"/>
            <p14:sldId id="408"/>
            <p14:sldId id="410"/>
            <p14:sldId id="411"/>
            <p14:sldId id="405"/>
            <p14:sldId id="412"/>
            <p14:sldId id="404"/>
            <p14:sldId id="419"/>
            <p14:sldId id="393"/>
            <p14:sldId id="422"/>
            <p14:sldId id="403"/>
            <p14:sldId id="417"/>
            <p14:sldId id="416"/>
            <p14:sldId id="423"/>
            <p14:sldId id="415"/>
            <p14:sldId id="402"/>
            <p14:sldId id="396"/>
            <p14:sldId id="413"/>
            <p14:sldId id="424"/>
            <p14:sldId id="389"/>
            <p14:sldId id="395"/>
            <p14:sldId id="392"/>
            <p14:sldId id="425"/>
            <p14:sldId id="340"/>
          </p14:sldIdLst>
        </p14:section>
        <p14:section name="Untitled Section" id="{ACA70EC3-C546-1740-9320-55C467A7750C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344" y="-1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interSettings" Target="printerSettings/printerSettings1.bin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088" cy="497047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50587" y="0"/>
            <a:ext cx="2947088" cy="497047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r">
              <a:defRPr sz="1200"/>
            </a:lvl1pPr>
          </a:lstStyle>
          <a:p>
            <a:fld id="{887E670D-2680-4716-9982-B0BECD41711A}" type="datetimeFigureOut">
              <a:rPr lang="tr-TR" smtClean="0"/>
              <a:pPr/>
              <a:t>16.11.19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9431179"/>
            <a:ext cx="2947088" cy="497046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50587" y="9431179"/>
            <a:ext cx="2947088" cy="497046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r">
              <a:defRPr sz="1200"/>
            </a:lvl1pPr>
          </a:lstStyle>
          <a:p>
            <a:fld id="{4ABD5D4D-79AF-4648-9E6D-F80125ED834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94875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6030FC-DDB7-534B-9F77-FDA9FC37A4A7}" type="datetimeFigureOut">
              <a:rPr lang="en-US" smtClean="0"/>
              <a:t>16.11.19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40363" cy="4468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DDAB27-64E3-8744-B64F-06243D334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752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DDAB27-64E3-8744-B64F-06243D33492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279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DDAB27-64E3-8744-B64F-06243D33492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279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16.11.19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16.11.19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16.11.19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16.11.19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16.11.19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16.11.19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16.11.19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16.11.19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16.11.19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16.11.19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16.11.19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285DF205-8FCF-6A43-9660-B1271B57DA39}" type="datetimeFigureOut">
              <a:rPr lang="en-US" smtClean="0"/>
              <a:pPr/>
              <a:t>16.11.19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3" Type="http://schemas.openxmlformats.org/officeDocument/2006/relationships/image" Target="../media/image18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3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3" Type="http://schemas.openxmlformats.org/officeDocument/2006/relationships/image" Target="../media/image24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8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3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3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4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3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secilen4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598"/>
            <a:ext cx="9196919" cy="69118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Metin kutusu 3"/>
          <p:cNvSpPr txBox="1"/>
          <p:nvPr/>
        </p:nvSpPr>
        <p:spPr>
          <a:xfrm>
            <a:off x="3472543" y="3995056"/>
            <a:ext cx="49856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3200" dirty="0">
              <a:solidFill>
                <a:schemeClr val="bg1"/>
              </a:solidFill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4321629" y="5800130"/>
            <a:ext cx="4136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1400" dirty="0" smtClean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3995056"/>
            <a:ext cx="8237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 smtClean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-14598"/>
            <a:ext cx="8752058" cy="10772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endParaRPr lang="en-US" sz="32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endParaRPr lang="en-US" sz="32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24200" y="5245100"/>
            <a:ext cx="337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33400" y="584200"/>
            <a:ext cx="81026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ORTOPEDİK HASTALIKLAR(YUMUŞAK DOKU YARALANMALARI,</a:t>
            </a:r>
          </a:p>
          <a:p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İMPİNGEMENT,ROTATOR CUFF PATOLOJİLERİ,DİZ BAĞ YARALANMALARI</a:t>
            </a:r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73700" y="4572000"/>
            <a:ext cx="38227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Dr.Öğretim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Görevlisi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Murat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Saylık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Ortopedi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Travmatoloji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Uzmanı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VM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Medikalpark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BURSA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Hastanesi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Başhekimi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             İSÜ     19/11/2019</a:t>
            </a:r>
          </a:p>
          <a:p>
            <a:r>
              <a:rPr lang="en-US" dirty="0"/>
              <a:t> </a:t>
            </a:r>
            <a:r>
              <a:rPr lang="en-US" dirty="0" smtClean="0"/>
              <a:t> 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5832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76672"/>
          </a:xfrm>
        </p:spPr>
        <p:txBody>
          <a:bodyPr>
            <a:normAutofit fontScale="90000"/>
          </a:bodyPr>
          <a:lstStyle/>
          <a:p>
            <a:r>
              <a:rPr lang="tr-TR" dirty="0" smtClean="0">
                <a:solidFill>
                  <a:schemeClr val="bg2"/>
                </a:solidFill>
              </a:rPr>
              <a:t>SOCORRO / MEKSİKA</a:t>
            </a:r>
            <a:endParaRPr lang="tr-TR" dirty="0">
              <a:solidFill>
                <a:schemeClr val="bg2"/>
              </a:solidFill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91" y="620688"/>
            <a:ext cx="8956217" cy="5931005"/>
          </a:xfrm>
        </p:spPr>
      </p:pic>
    </p:spTree>
    <p:extLst>
      <p:ext uri="{BB962C8B-B14F-4D97-AF65-F5344CB8AC3E}">
        <p14:creationId xmlns:p14="http://schemas.microsoft.com/office/powerpoint/2010/main" val="592822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05100" y="762000"/>
            <a:ext cx="5054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YUMUŞAK DOKU YARALANMALARI 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16100" y="1263710"/>
            <a:ext cx="69469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Burkulmalar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bilek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burkulmaları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Kas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ezilmeleri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Kas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zorlanmaları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Kas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yırtıkları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Kısmi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yırtıkları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Aşil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tendonu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-Tam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kat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yırtıkları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Çapraz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yırtıkları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Menisküs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ezilme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yırtıkları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816100" y="3352800"/>
            <a:ext cx="75057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            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Genel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Algoritması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-ilk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basamaği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;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travmaya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naruz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kalan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ekstremite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bölgesine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yoğun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uygulamasıdır.Burda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amaç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travma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esnasında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gelişen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,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ödem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hematomun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durması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inflamasyonun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engellenmesidir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İkinci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tedavi;Ekstremitenin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inmobilize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edilmesi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geçici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kompressif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tespit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veya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istirahat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atellerinin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uygulanmasıdır.Burda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amaç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ekstremite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hareketinin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engellenmesi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hasara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uğramış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yumuşak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doku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bölgesinin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kasılma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gerilmelerden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uzak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tutulmasıdır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Üçüncü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tedavi;Yükten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kurtarma.Özellikle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bacak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yaralanmalarında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baston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,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koltuk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değneği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sedye,tekerlekli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sandalye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kullanılarak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uygulanabilir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Medikal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Tedavi;Krem,Gel,Tablet,Enjeksiyon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vs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489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03600" y="876300"/>
            <a:ext cx="4559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 BİLEK BURKULMASI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276410"/>
            <a:ext cx="8712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bileğindeki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burkulmalar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sonucu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bileğindeki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eklemleri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arada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tutan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bağların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birinde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veya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kaçında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zorlanmalar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yırtılmalar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hatta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kopmalar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olabilir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bileği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burkulmalarının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çoğu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bileğinin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içe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inversiyon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yaralanması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doğru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dönmesiyle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oluşur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durumda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bileğinin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dış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tarafındaki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bağlar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(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talofibuler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ligamentler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etkilenir.Derin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yüzeyel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Lateral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bağlar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,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peroneal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bağlar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bilek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dış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stabilizatörleridir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bileğinin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dışa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dönmesi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eversiyon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gelişen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yaralanmalarında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sıklıkla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bilek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medial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stabilizatörü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deltoid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hasar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görür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3980725"/>
            <a:ext cx="4191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bileği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burkulmalarında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burkulma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esnasında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yırtılma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hissi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duyulur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üzerinde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yürümekle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ağrı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olur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bileğinin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iç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veya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dış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yanında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hafif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şişlik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olur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24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saat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içinde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o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bölgede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morarma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olur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9700" y="3907344"/>
            <a:ext cx="3187700" cy="2661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421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3600" y="1308100"/>
            <a:ext cx="8509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Kısmında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</a:t>
            </a:r>
          </a:p>
          <a:p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bileğindeki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şişlik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izlenmeli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eklem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iyileşinceye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kadar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travmalardan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zorlanmalardan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korunmalıdır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Tedavide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ilk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yapılması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gereken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buz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uygulamasıdır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naylon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poşete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konulan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buzlar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ince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havluyla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zedelenen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bölgeye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günde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3-4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10-20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dakika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süreyle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uygulanır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Eklem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ilk 1-3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gün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içinde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tam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dinlendirilmelidir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Bunun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için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hasta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tarafa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baston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desteği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alınabilir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Ayrıca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bölgeye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bandaj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yada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bileği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desteği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veya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breys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destek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uygulanabilir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..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Bunun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için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havalı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splintler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de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kullanılabilir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Burkulan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bileği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yükseltilmelidir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Travmaya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maruz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kalan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yumuşak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dokuda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klasik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yöntemi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(RICE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protokolü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uygulanır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rest (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istirahat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), ice (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buz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),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compretion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(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bandaj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),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elavation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(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yükseltme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80554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1422400"/>
            <a:ext cx="82296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Tedavide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sonraki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aşama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</a:t>
            </a:r>
          </a:p>
          <a:p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sk-SK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</a:t>
            </a:r>
            <a:r>
              <a:rPr lang="sk-SK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Ağır hasarların </a:t>
            </a:r>
            <a:r>
              <a:rPr lang="sk-SK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tamamen iyileşmesi için </a:t>
            </a:r>
            <a:r>
              <a:rPr lang="sk-SK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pasif egzersiz</a:t>
            </a:r>
            <a:r>
              <a:rPr lang="sk-SK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ultrason, TENS tedavilerini içeren fizik tedavi </a:t>
            </a:r>
            <a:r>
              <a:rPr lang="sk-SK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kürleri</a:t>
            </a:r>
            <a:r>
              <a:rPr lang="sk-SK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sk-SK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gerekebilir.</a:t>
            </a:r>
          </a:p>
          <a:p>
            <a:endParaRPr lang="sk-SK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sk-SK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 </a:t>
            </a:r>
            <a:r>
              <a:rPr lang="sk-SK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bileği incinmesi geçiren kişi sporcu ise iyi bir rehabilitasyon programı yapılmalıdır. Eğer bütün bu tedbirlere rağmen şişlik ve ağrı devam ediyor 8-10 günde şikayetlerde azalma olmuyorsa durum ciddi olabilir. Bu durumda MR veya ultrasonla daha ileri bir değerlendirme yapılmalıdır</a:t>
            </a:r>
            <a:r>
              <a:rPr lang="sk-SK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Cerrahi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tedavi:Konservatif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tedavilerden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yanıt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alınamıyorsa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cerrahi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düşünülmelidir.Yırtılmış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bağların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;primer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onarımı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veya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tendon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transferi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seconder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onarımı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yapılabilir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sk-SK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8525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tr-TR" dirty="0" smtClean="0">
                <a:solidFill>
                  <a:schemeClr val="bg2"/>
                </a:solidFill>
              </a:rPr>
              <a:t>LEMBEH / ENDONEZYA</a:t>
            </a:r>
            <a:endParaRPr lang="tr-TR" dirty="0">
              <a:solidFill>
                <a:schemeClr val="bg2"/>
              </a:solidFill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69" y="735360"/>
            <a:ext cx="8903061" cy="5938342"/>
          </a:xfrm>
        </p:spPr>
      </p:pic>
    </p:spTree>
    <p:extLst>
      <p:ext uri="{BB962C8B-B14F-4D97-AF65-F5344CB8AC3E}">
        <p14:creationId xmlns:p14="http://schemas.microsoft.com/office/powerpoint/2010/main" val="2346764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81400" y="812800"/>
            <a:ext cx="32145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AŞİL TENDON ZORLANMASI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2800" y="1346201"/>
            <a:ext cx="84872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Yürüyüş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gzersiz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sırasında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topuk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arkası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tendon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bölgesinde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hareketle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artan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yürümeyi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engelleyici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tipte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kopma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hissi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veren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ağrıve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aynı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bölgede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şişme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görülür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sk-SK" sz="2000" dirty="0"/>
              <a:t> 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812800" y="2247901"/>
            <a:ext cx="84872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Tedavide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RICE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protokolü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uygulanır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sonrasında,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opuk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yükseltici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tabanlık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estekleyici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bandaj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kullanılmalıdır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sk-SK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</a:t>
            </a:r>
            <a:r>
              <a:rPr lang="sk-SK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 </a:t>
            </a:r>
            <a:r>
              <a:rPr lang="sk-SK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Sonrası : Baldır kasları için gerdirme egzersizleri yapılmalıdır. Uzun süren bazı lezyonların tamamen iyileşmesi için egzersiz, ultrason, TENS tedavilerini içeren fizik tedavi kürleri uygulanabilir.</a:t>
            </a:r>
          </a:p>
          <a:p>
            <a:r>
              <a:rPr lang="sk-SK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</a:t>
            </a:r>
            <a:r>
              <a:rPr lang="sk-SK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Önlem </a:t>
            </a:r>
            <a:r>
              <a:rPr lang="sk-SK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olarak;Spora başlamadan </a:t>
            </a:r>
            <a:r>
              <a:rPr lang="sk-SK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önce ısınma ve germe egzersizleri yapılmalı </a:t>
            </a:r>
            <a:r>
              <a:rPr lang="sk-SK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kaslar </a:t>
            </a:r>
            <a:r>
              <a:rPr lang="sk-SK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esnetilmelidir. 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4802446"/>
            <a:ext cx="4064000" cy="1993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000" y="4802446"/>
            <a:ext cx="4064000" cy="199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5822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208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31568" y="1346200"/>
            <a:ext cx="751243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sk-SK" dirty="0"/>
              <a:t> 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3300" y="2921000"/>
            <a:ext cx="2489200" cy="177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900" y="4699000"/>
            <a:ext cx="3120348" cy="20764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7300" y="999306"/>
            <a:ext cx="2692400" cy="270442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1416442"/>
            <a:ext cx="3120348" cy="185505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4775" y="4787900"/>
            <a:ext cx="3024924" cy="201294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695700" y="787400"/>
            <a:ext cx="2911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Destekleyici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Tedaviler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17392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51200" y="812800"/>
            <a:ext cx="1701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KAS EZİLMESİ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14500" y="1346200"/>
            <a:ext cx="751243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Sert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darbe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da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sakatlanmaya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yol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açabilecek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cisim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çarpması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sonrası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kasta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lokal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olarak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doku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bütünlüğü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bozukluğu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oluşur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sk-SK" dirty="0"/>
              <a:t> 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714500" y="2527300"/>
            <a:ext cx="74295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Bazı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ekstra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şiddetli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travmalarda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damar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dışına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sıvı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sızmasına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bağlı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olarak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morarma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ödem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görülebilir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Tedavide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RICE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protokolü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sonrası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,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Hematomun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drenajı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için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aspirasyon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gerekebilir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03400" y="4406900"/>
            <a:ext cx="74235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Ağrı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şiddeti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ödem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geçinceye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kadar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bandajlama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yapılır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dinlenilir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sonrası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ağrının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şiddeti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azaldığında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ilk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dönem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egsersizlere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idmanlara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destekleyici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bandajlarla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başlanır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8297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67000" y="762000"/>
            <a:ext cx="525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ÜST EKSTREMİTE YUMUŞAK DOKU HASARLARI 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11300" y="1346200"/>
            <a:ext cx="751243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sk-SK" dirty="0"/>
              <a:t> 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12800" y="1346200"/>
            <a:ext cx="8210932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Dirsek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bölgesinde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medial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epikondilit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Golfçü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dirseği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</a:t>
            </a:r>
          </a:p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Dirsek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bölgesinde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lateral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epikondilit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Tenisçi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dirseği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</a:t>
            </a:r>
          </a:p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Dirsekte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sinir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sıkışıklığı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(ULNAR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sinir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sıkışıklığı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bilekte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Tenosinovitler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ganglion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kistleri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bilekte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sinir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sıkışıklığı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(MEDİAN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sinir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sıkışıklığı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parmak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eklemlerinde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kondral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veya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kapsül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hasarları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760" y="1380300"/>
            <a:ext cx="2323426" cy="232342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76" y="3937000"/>
            <a:ext cx="3970623" cy="19177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7800" y="3937000"/>
            <a:ext cx="3886200" cy="191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788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tr-TR" dirty="0" smtClean="0">
                <a:solidFill>
                  <a:schemeClr val="bg2"/>
                </a:solidFill>
              </a:rPr>
              <a:t>SİPADAN / MALEZYA</a:t>
            </a:r>
            <a:endParaRPr lang="tr-TR" dirty="0">
              <a:solidFill>
                <a:schemeClr val="bg2"/>
              </a:solidFill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5200"/>
            <a:ext cx="8576436" cy="5794327"/>
          </a:xfrm>
        </p:spPr>
      </p:pic>
    </p:spTree>
    <p:extLst>
      <p:ext uri="{BB962C8B-B14F-4D97-AF65-F5344CB8AC3E}">
        <p14:creationId xmlns:p14="http://schemas.microsoft.com/office/powerpoint/2010/main" val="2787828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44600" y="1905000"/>
            <a:ext cx="798233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                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IMPINGEMENT VE </a:t>
            </a:r>
          </a:p>
          <a:p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        ROTATOR KILIF PATOLOJİLERİ</a:t>
            </a:r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31390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secilen4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598"/>
            <a:ext cx="9196919" cy="69118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Metin kutusu 3"/>
          <p:cNvSpPr txBox="1"/>
          <p:nvPr/>
        </p:nvSpPr>
        <p:spPr>
          <a:xfrm>
            <a:off x="3472543" y="3995056"/>
            <a:ext cx="49856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3200" dirty="0">
              <a:solidFill>
                <a:schemeClr val="bg1"/>
              </a:solidFill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4321629" y="5800130"/>
            <a:ext cx="4136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1400" dirty="0" smtClean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3995056"/>
            <a:ext cx="8237136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EĞİTİM KADROSU</a:t>
            </a: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r>
              <a:rPr lang="en-US" sz="2000" dirty="0" err="1" smtClean="0">
                <a:solidFill>
                  <a:schemeClr val="bg1"/>
                </a:solidFill>
              </a:rPr>
              <a:t>Prof.Dr</a:t>
            </a:r>
            <a:r>
              <a:rPr lang="en-US" sz="2000" dirty="0" smtClean="0">
                <a:solidFill>
                  <a:schemeClr val="bg1"/>
                </a:solidFill>
              </a:rPr>
              <a:t>. </a:t>
            </a:r>
            <a:r>
              <a:rPr lang="en-US" sz="2000" dirty="0" err="1" smtClean="0">
                <a:solidFill>
                  <a:schemeClr val="bg1"/>
                </a:solidFill>
              </a:rPr>
              <a:t>Taner</a:t>
            </a:r>
            <a:r>
              <a:rPr lang="en-US" sz="2000" dirty="0" smtClean="0">
                <a:solidFill>
                  <a:schemeClr val="bg1"/>
                </a:solidFill>
              </a:rPr>
              <a:t> GÜNEŞ (</a:t>
            </a:r>
            <a:r>
              <a:rPr lang="en-US" sz="2000" dirty="0" err="1" smtClean="0">
                <a:solidFill>
                  <a:schemeClr val="bg1"/>
                </a:solidFill>
              </a:rPr>
              <a:t>Acıbadem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Üniversitesi</a:t>
            </a:r>
            <a:r>
              <a:rPr lang="en-US" sz="2000" dirty="0" smtClean="0">
                <a:solidFill>
                  <a:schemeClr val="bg1"/>
                </a:solidFill>
              </a:rPr>
              <a:t>)</a:t>
            </a:r>
          </a:p>
          <a:p>
            <a:r>
              <a:rPr lang="en-US" sz="2000" dirty="0" err="1" smtClean="0">
                <a:solidFill>
                  <a:schemeClr val="bg1"/>
                </a:solidFill>
              </a:rPr>
              <a:t>Doç.Dr.Kerem</a:t>
            </a:r>
            <a:r>
              <a:rPr lang="en-US" sz="2000" dirty="0" smtClean="0">
                <a:solidFill>
                  <a:schemeClr val="bg1"/>
                </a:solidFill>
              </a:rPr>
              <a:t> BİLSEL (</a:t>
            </a:r>
            <a:r>
              <a:rPr lang="en-US" sz="2000" dirty="0" err="1" smtClean="0">
                <a:solidFill>
                  <a:schemeClr val="bg1"/>
                </a:solidFill>
              </a:rPr>
              <a:t>Bezmi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Alem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Üniversitesi</a:t>
            </a:r>
            <a:r>
              <a:rPr lang="en-US" sz="2000" dirty="0" smtClean="0">
                <a:solidFill>
                  <a:schemeClr val="bg1"/>
                </a:solidFill>
              </a:rPr>
              <a:t>)</a:t>
            </a:r>
          </a:p>
          <a:p>
            <a:r>
              <a:rPr lang="en-US" sz="2000" dirty="0" err="1" smtClean="0">
                <a:solidFill>
                  <a:schemeClr val="bg1"/>
                </a:solidFill>
              </a:rPr>
              <a:t>Doç.Dr.Ali</a:t>
            </a:r>
            <a:r>
              <a:rPr lang="en-US" sz="2000" dirty="0" smtClean="0">
                <a:solidFill>
                  <a:schemeClr val="bg1"/>
                </a:solidFill>
              </a:rPr>
              <a:t> ERŞEN (İstanbul </a:t>
            </a:r>
            <a:r>
              <a:rPr lang="en-US" sz="2000" dirty="0" err="1" smtClean="0">
                <a:solidFill>
                  <a:schemeClr val="bg1"/>
                </a:solidFill>
              </a:rPr>
              <a:t>Üniversitesi</a:t>
            </a:r>
            <a:r>
              <a:rPr lang="en-US" sz="2000" dirty="0" smtClean="0">
                <a:solidFill>
                  <a:schemeClr val="bg1"/>
                </a:solidFill>
              </a:rPr>
              <a:t>)</a:t>
            </a:r>
          </a:p>
          <a:p>
            <a:r>
              <a:rPr lang="en-US" sz="2000" dirty="0" err="1" smtClean="0">
                <a:solidFill>
                  <a:schemeClr val="bg1"/>
                </a:solidFill>
              </a:rPr>
              <a:t>Doç.Dr.Şüheda</a:t>
            </a:r>
            <a:r>
              <a:rPr lang="en-US" sz="2000" dirty="0" smtClean="0">
                <a:solidFill>
                  <a:schemeClr val="bg1"/>
                </a:solidFill>
              </a:rPr>
              <a:t> ÖZÇAKIR (</a:t>
            </a:r>
            <a:r>
              <a:rPr lang="en-US" sz="2000" dirty="0" err="1" smtClean="0">
                <a:solidFill>
                  <a:schemeClr val="bg1"/>
                </a:solidFill>
              </a:rPr>
              <a:t>Uludağ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Üniversitesi</a:t>
            </a:r>
            <a:r>
              <a:rPr lang="en-US" sz="2000" dirty="0" smtClean="0">
                <a:solidFill>
                  <a:schemeClr val="bg1"/>
                </a:solidFill>
              </a:rPr>
              <a:t>-FTR</a:t>
            </a:r>
            <a:r>
              <a:rPr lang="en-US" sz="2900" dirty="0" smtClean="0">
                <a:solidFill>
                  <a:schemeClr val="bg1"/>
                </a:solidFill>
              </a:rPr>
              <a:t>)</a:t>
            </a:r>
          </a:p>
          <a:p>
            <a:r>
              <a:rPr lang="en-US" sz="2000" dirty="0" err="1" smtClean="0">
                <a:solidFill>
                  <a:schemeClr val="bg1"/>
                </a:solidFill>
              </a:rPr>
              <a:t>Doç.Dr.Teoman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Atıcı</a:t>
            </a:r>
            <a:r>
              <a:rPr lang="en-US" sz="2000" dirty="0" smtClean="0">
                <a:solidFill>
                  <a:schemeClr val="bg1"/>
                </a:solidFill>
              </a:rPr>
              <a:t>(</a:t>
            </a:r>
            <a:r>
              <a:rPr lang="en-US" sz="2000" dirty="0" err="1" smtClean="0">
                <a:solidFill>
                  <a:schemeClr val="bg1"/>
                </a:solidFill>
              </a:rPr>
              <a:t>Uludağ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Üniversitesi</a:t>
            </a:r>
            <a:r>
              <a:rPr lang="en-US" sz="2000" dirty="0" smtClean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1942" y="109759"/>
            <a:ext cx="8752058" cy="283154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İNTERAKTİF KATILIMLI CANLI OMUZ CERRAHİSİ –BURSA</a:t>
            </a:r>
          </a:p>
          <a:p>
            <a:r>
              <a:rPr lang="en-US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Düzenleme</a:t>
            </a: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Gurubu</a:t>
            </a: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:</a:t>
            </a:r>
          </a:p>
          <a:p>
            <a:r>
              <a:rPr lang="en-US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Dr.Öğretim</a:t>
            </a: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Görevlisi.Dr.Murat</a:t>
            </a: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SAYLIK-</a:t>
            </a:r>
            <a:r>
              <a:rPr lang="en-US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Oturum</a:t>
            </a: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başkanı</a:t>
            </a:r>
            <a:endParaRPr lang="en-US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r>
              <a:rPr lang="en-US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Op.Dr.Yalım</a:t>
            </a: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AYSAN-</a:t>
            </a:r>
            <a:r>
              <a:rPr lang="en-US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Oturum</a:t>
            </a: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başkanı</a:t>
            </a:r>
            <a:endParaRPr lang="en-US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r>
              <a:rPr lang="en-US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Op.Dr.Yaşar</a:t>
            </a: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AKDOĞAN-</a:t>
            </a:r>
            <a:r>
              <a:rPr lang="en-US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Ameliyathane</a:t>
            </a:r>
            <a:r>
              <a:rPr lang="en-US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kordinasyonu</a:t>
            </a:r>
            <a:endParaRPr lang="en-US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r>
              <a:rPr lang="en-US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Op.Dr.Yavuz</a:t>
            </a: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YILMAZ-</a:t>
            </a:r>
            <a:r>
              <a:rPr lang="en-US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Ameliyathane</a:t>
            </a: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kordşnasyonu</a:t>
            </a:r>
            <a:endParaRPr lang="en-US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endParaRPr lang="en-US" sz="32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endParaRPr lang="en-US" sz="32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15033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pic>
        <p:nvPicPr>
          <p:cNvPr id="9" name="Picture 8" descr="PHOTO-2019-02-25-14-31-3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476" y="0"/>
            <a:ext cx="5809924" cy="677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904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30600" y="698500"/>
            <a:ext cx="5255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OMUZ SIKIŞMA SENDROMU(IMPINGEMENT)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ROTATOR KILIF HASARLARI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9700" y="1409700"/>
            <a:ext cx="77343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Giriş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</a:t>
            </a:r>
          </a:p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Genç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Erişkin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yaş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gruplarında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en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görülen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fiziksel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şikayetlerden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omuz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ağrısıdır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Omuz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eklemi;kas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tendonların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kombinasyonu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birlikte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geniş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hareket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yelpazesi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oluşturan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birçok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eklemden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/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kas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kümesinden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oluşur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Glenohumaral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eklem,Akromiyohumaral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eklem,akromioklavikuler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eklem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.)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özellikleri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nedeni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vücutta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180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derece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hareket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edebilen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eklemdir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Omuz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ağrısına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sebep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çok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sebep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vardır.Ancak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topllumumuzda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Impıngement (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Omuz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sıkışma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sendromu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omuz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ağrısının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en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sebebidir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Akromion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humeral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baş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arasında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akromioklavikuler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eklem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humerus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başı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arasında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iki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tip Impıngement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oluşabilir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Impıngement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edilmezse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sonrasında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Rotator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kılıf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hasarına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sebep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olur.Zaten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Sıklıklada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iki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patolojik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durum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beraber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görülür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..</a:t>
            </a:r>
          </a:p>
          <a:p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67115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901700"/>
            <a:ext cx="854113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                                  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Rotator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kılııf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hasarında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anımlama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Rotator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manşet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(Cuff)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hasarı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omuz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ağrısının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yaygın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sebebidir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Hasarın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derecesinin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evresi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Ağrı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aşağıdaki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nedenlerden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dolayı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olabilir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Evre-1:Ödem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veTendinit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 Rotator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manşet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tendonları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hafif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sıkışmıştır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.(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Medikal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istirahat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yeterli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Evre-2:Parsiyel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yırtık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.(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Subakromiyal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enjeksiyon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FTR)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Evre-3:Total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rüptür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.(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Cerrahi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sonrasında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FTR)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Bursit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Bursa(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kesecik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travma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benzeri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sebeplerle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sıvı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birikimi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şişmeye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bağlı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ımpıngement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ağrı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olabilir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Impıngement(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Sıkışma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sendromu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):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olumuzu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yukarı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kaldırdığımızda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akromion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rotator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manşet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arasındaki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boşluk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daralır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durumda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akromion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rotator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manşette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tahriş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yaparak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ağrıya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sebep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olur.Sıklıkla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Akromionun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normalden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uzun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aşağı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bası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yapacak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şekilde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olmasıyla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meydana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gelir.Tip-1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akrimion:Flat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Düz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Tip-2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Akromiyon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(Curve) veTip-3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Akromiyon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(Hook-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Ensık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ımpıngementa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neden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olur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28163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0300" y="3071584"/>
            <a:ext cx="4114800" cy="32657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1377692"/>
            <a:ext cx="4495800" cy="33675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38500" y="901700"/>
            <a:ext cx="5142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İMPİNGEMENT SENDROMUNUN ETYOLOJİSİ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4630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2500" y="1244600"/>
            <a:ext cx="81915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Şikayet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Bulgular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</a:t>
            </a:r>
          </a:p>
          <a:p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İlk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aşamada;Rotator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manşet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ağrısı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genellikle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omuz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yanında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belirgin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şişlik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hassasiyet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kendini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gösterir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Omuz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Pasif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abduksiyonunda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60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dereceden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sonra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ağrı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başlar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,90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dereceden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sonra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şiddetlenir,120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dereceden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sonra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azalmaya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başlar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Rotasyonlarda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ses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krakman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takılma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atlama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belirtileri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hissedilebilir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52500" y="3980724"/>
            <a:ext cx="80899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Rotator cuff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yırtığı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ilerledikçe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belirtilerde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artış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devamlılık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olur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Gece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ağrısı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Güç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hareket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kaybı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Kolunu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bel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arkasına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çevirmede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zorluk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Günlük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hayatı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etkileyecek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ilaçsız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geçmeyen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ağrı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30449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93800" y="1333500"/>
            <a:ext cx="79502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  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Görüntüleme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Yöntemleri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Röntgen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 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otator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manşet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diğer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yumuşak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doku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hasarları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görüntülenemez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Genellikle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kemik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yapılarını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eklem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ilişkisini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rotator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manşette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rahatsızlık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oluşturabilecek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akromiondaki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AC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eklemdeki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kemik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fazlalıkları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gösterir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               Sol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taraf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normal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grafi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             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sağ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tarafta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ise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akromion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distal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uç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anterior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inferiorde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                               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kemik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fazlalığı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görülmekte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olup,buda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sıkışma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yapar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4500" y="3174275"/>
            <a:ext cx="3175000" cy="161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152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85900" y="1333500"/>
            <a:ext cx="774103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              MR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Ultrason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Rotator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Manşet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gibi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yumuşak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dokuların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tanımlanması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değerlendirilmesinda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MR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Ultrason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daha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faydalı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olmaktadır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Özellikle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MR ;Impıngement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Rotator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kılıf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hasarlarında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artık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altın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standarttır.Tanı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Tedavinin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planlanmasında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olmazsa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olmazdır.Rotator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manşet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hasarını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derecesini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lokalizasyonunu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,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Akromiyonun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tipini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buna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bağlı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gelişen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akromiohumeral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eklemin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daralmasının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miktarını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bursadaki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tutulumu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veya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hasarı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daha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iyi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göstermektedir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Klinik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muayeneyi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destekleyen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Radyolojik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bulgular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değerlidir</a:t>
            </a:r>
            <a:r>
              <a:rPr lang="is-I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….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50681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28700" y="990600"/>
            <a:ext cx="7848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                                           TEDAVİ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emel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amaç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ağrıyı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azaltmak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omuz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fonksiyonlarını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geri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kazanmaktır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Tedavinin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planlamasında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hastanın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yaş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aktivite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seviyesi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genel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sağlık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durumuna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göre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karar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verilir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28700" y="2314039"/>
            <a:ext cx="8356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Ameliyat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Dışı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Tedaviler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Dinlenme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Ağrının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artmasına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sebeb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olacak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hareketlerden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kaçınma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kolu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istirah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ettirilmesi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.</a:t>
            </a:r>
          </a:p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Fizik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Fizyoterapistler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başlangıçta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omuzu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normal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pozisyonda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dinlendirmelidir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Daha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sonra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germe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egzersizleri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rotator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manşeti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güçlendirme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programı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uygulacaktır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Özellikle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germe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egzersizleri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hareket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açıklıgını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artırmak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için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çok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faydalıdır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Ağrılı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durum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geçtikten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sonra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kas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rotator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manşet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kaslarını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güçlendirme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egzersizleri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verilmelidir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Steroid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Enjeksiyonu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Dinlenme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ilaçlar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fizik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ağrıyı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ortadan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kaldırmıyorsa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lokal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anestezil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kortizon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enjeksiyonu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yararlı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olabilir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Kortizon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çok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etkili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antiinflamatuar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ilaçtır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Akromion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altındaki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bursanın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içine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enjeksiyon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yapılarak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ağrı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dindirilebilir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6075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30" y="1352386"/>
            <a:ext cx="4399270" cy="29275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8399" y="3453496"/>
            <a:ext cx="4126423" cy="29854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90800" y="685800"/>
            <a:ext cx="6794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IMPINGENMENTE BAĞLI ROTATOR KILIF HASARININ TEDAVİSİ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460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pic>
        <p:nvPicPr>
          <p:cNvPr id="4" name="Picture 3" descr="IMG_975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0" y="770026"/>
            <a:ext cx="78232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380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889000"/>
            <a:ext cx="854113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                             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Rehabilitasyon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Rotator cuff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tamiri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için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: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Omuz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Artroskopisi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sonrası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kısa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süreliğine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omuz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kol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askısına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alınır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Yırtığın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büyüklüğüne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göre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2-4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hafta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).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Ameliyat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sonrası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ertesi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gün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kol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panduler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hareketi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dirsek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hareketi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başlanır.Kol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askısı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egzersiz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kolu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kullanmaya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başlayınca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çıkarılır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Ameliyatı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yapan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ortopedist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yırtığın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miktarı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yapılan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ameliyatın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şekline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görebir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rehabilitasyon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programı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verecektir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Bu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egzersizler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omuz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hareket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açıklığı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gücünü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yeniden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sağlamaya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yöneliktir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Genellikle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ağrıdan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tam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kurtulma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rahatlam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4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ayı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almakla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birlikte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bazen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6-8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kadar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uzayabilir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1.Veya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2.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FTR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programına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alınan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hastalarda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;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Pasif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hareketler,duvara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tırmanma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hareketi,Çember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çevirme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hareketi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başalanır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Soğuk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veya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Sıcak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uygulama,TENS,Derin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USG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Eklenir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Akromion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distal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uç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basısı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olup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rotator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kılıf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hasarı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olmayan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Impıngementta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Rehabilitasyon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süresi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daha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kısa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İyileşme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süresi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daha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hızlıdır.Omuz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askısı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kullanılmaz.Aktif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hayata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dönüş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2.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mümkündür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83308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12680" y="2082800"/>
            <a:ext cx="5944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              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200" y="4498975"/>
            <a:ext cx="1981200" cy="1981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2760" y="4486273"/>
            <a:ext cx="1917701" cy="191770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1700" y="4498975"/>
            <a:ext cx="2862703" cy="190499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7480" y="1488666"/>
            <a:ext cx="1930400" cy="19304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7000" y="1488666"/>
            <a:ext cx="2017006" cy="269280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04403" y="1488666"/>
            <a:ext cx="2318898" cy="231889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552700" y="673100"/>
            <a:ext cx="685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Omuz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Rehabilitasyonuna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yardımcı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askı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ftr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uygulamaları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37314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0"/>
            <a:ext cx="7715200" cy="692696"/>
          </a:xfrm>
        </p:spPr>
        <p:txBody>
          <a:bodyPr>
            <a:normAutofit fontScale="90000"/>
          </a:bodyPr>
          <a:lstStyle/>
          <a:p>
            <a:r>
              <a:rPr lang="tr-TR" dirty="0" smtClean="0">
                <a:solidFill>
                  <a:schemeClr val="bg2"/>
                </a:solidFill>
              </a:rPr>
              <a:t>GÜNEY AFRİKA</a:t>
            </a:r>
            <a:endParaRPr lang="tr-TR" dirty="0">
              <a:solidFill>
                <a:schemeClr val="bg2"/>
              </a:solidFill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92696"/>
            <a:ext cx="8748971" cy="5832648"/>
          </a:xfrm>
        </p:spPr>
      </p:pic>
    </p:spTree>
    <p:extLst>
      <p:ext uri="{BB962C8B-B14F-4D97-AF65-F5344CB8AC3E}">
        <p14:creationId xmlns:p14="http://schemas.microsoft.com/office/powerpoint/2010/main" val="82929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12680" y="2082800"/>
            <a:ext cx="5944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              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DİZ BAĞ YARALANMALARI</a:t>
            </a:r>
            <a:endParaRPr 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15501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67000" y="749300"/>
            <a:ext cx="604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             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DİZ BAĞ YARALANMALARI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100" y="3340100"/>
            <a:ext cx="3940484" cy="32638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46200" y="1308100"/>
            <a:ext cx="80010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GİRİŞ</a:t>
            </a:r>
          </a:p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Dizleriniz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yürümenizi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tırmanmanızı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oturmanızı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çömelmenizi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sağlayan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eklemlerdir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Bu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hareketleri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yapmak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için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diz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eklemlerinize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gereken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sağlam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duruşu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sağlayan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dizdeki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bağlardır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zedelendiği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zaman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sanki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diziniz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sizi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ayakta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tutamayacakmış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gibi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hissedersiniz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Diz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Eklemi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Üstte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;Femur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Altta;Tibia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Önde;Patella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kemiğinin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desteklediği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sarmalından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oluşur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329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600" y="3971199"/>
            <a:ext cx="3517900" cy="28171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84600" y="927100"/>
            <a:ext cx="25030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 YARALANMALARI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89000" y="1327210"/>
            <a:ext cx="8255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Dizde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çok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yaralanmaya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yatkın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iki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bulunur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çapraz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(anterior cruciate ligament – ACL)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denilen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dizin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ortasında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yer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alır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Genellikle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sabit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üzerinde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dönme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hareketi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sırasında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yaralanır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kayak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yaparken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da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merdivenden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düşmelerde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vs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İç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(medial collateral ligament – MCL)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adı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verilen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ise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dizin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iç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tarafında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yer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alır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Sıklıkla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Yandan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gelen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darbeyle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veya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dizin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içe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dönmesiyle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zedelenebilir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Bu durum,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futbol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gibi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oyuncuların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birbirlerine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çarpmalarının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olağan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olduğu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sporlarda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görülür.Sıklıkla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iki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bağda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birden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yaralanmalar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olur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dizde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güç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kaybı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kuvvetsizlik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hissi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yaratabilir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1232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7200" y="1498600"/>
            <a:ext cx="7239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Sporcularda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yüksek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enerjili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diz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travmalarında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özellikle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dizin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sabit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dönmesi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sonrasında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dizde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meniskal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yırtık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kompleksi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beraber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oluşur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Buna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Unhappay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Triadı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denir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1-Medial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menisküs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yırtığı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2-Medial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Kollateral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yırtığı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3-Ön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Çapraz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hasarı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211892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9500" y="1397000"/>
            <a:ext cx="8147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                   </a:t>
            </a:r>
          </a:p>
          <a:p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97200" y="1219200"/>
            <a:ext cx="5259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FİZİK MUAYENE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499" y="2043331"/>
            <a:ext cx="5679079" cy="193739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1500" y="4009962"/>
            <a:ext cx="5679078" cy="2300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554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5974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97000" y="1130300"/>
            <a:ext cx="6832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Tanı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yöntemleri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Direk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grafi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--MR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549400" y="2145963"/>
            <a:ext cx="78613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Yöntemler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1-Cerrahi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dışı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-MR da  1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2.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derece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hasar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varsa;Inmobilizasyon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,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yükten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kurtarma,buz,destekleyici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dizlikler,kas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güçlendirme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eklem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mobilizasyonu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pasif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aktif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egsersizleri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2-Cerrahi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-MR da;3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4.derece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hasarlarında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cerrahi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uygulanır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Bağın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primer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tamiri,tendon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transferi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veya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serbest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tendon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kaydırmalar,internal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splint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uygulamaları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çapraz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yırtığı,Medial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kollateral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yırtığı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,Lateral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yırtığı,Arka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çapraz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yırtığı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Sırası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en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hasar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gören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bağlardır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66555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pic>
        <p:nvPicPr>
          <p:cNvPr id="4" name="Picture 3" descr="Image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417" y="0"/>
            <a:ext cx="3813767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6820" y="0"/>
            <a:ext cx="31671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0025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 fontScale="90000"/>
          </a:bodyPr>
          <a:lstStyle/>
          <a:p>
            <a:r>
              <a:rPr lang="tr-TR" dirty="0" smtClean="0">
                <a:solidFill>
                  <a:schemeClr val="bg2"/>
                </a:solidFill>
              </a:rPr>
              <a:t>KAŞ</a:t>
            </a:r>
            <a:endParaRPr lang="tr-TR" dirty="0">
              <a:solidFill>
                <a:schemeClr val="bg2"/>
              </a:solidFill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25" y="692696"/>
            <a:ext cx="8868150" cy="5915056"/>
          </a:xfrm>
        </p:spPr>
      </p:pic>
    </p:spTree>
    <p:extLst>
      <p:ext uri="{BB962C8B-B14F-4D97-AF65-F5344CB8AC3E}">
        <p14:creationId xmlns:p14="http://schemas.microsoft.com/office/powerpoint/2010/main" val="135691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65200" y="1384300"/>
            <a:ext cx="81788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   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onarım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ameliyatları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sonrası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rehabilitasyon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</a:t>
            </a:r>
          </a:p>
          <a:p>
            <a:pPr marL="457200" indent="-457200">
              <a:buAutoNum type="arabicPeriod"/>
            </a:pP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İlk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Kural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ameliyatı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yapan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Ortopedi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Uzmanı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mutlaka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dialog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kurulmalı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,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rehabilitasyon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programı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sonra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düzenlenmelidir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pPr marL="457200" indent="-457200">
              <a:buAutoNum type="arabicPeriod"/>
            </a:pP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Hastalık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yoktur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,Hasta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vardır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is-I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…Yani..</a:t>
            </a:r>
          </a:p>
          <a:p>
            <a:pPr marL="457200" indent="-457200">
              <a:buAutoNum type="arabicPeriod"/>
            </a:pPr>
            <a:r>
              <a:rPr lang="is-I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Rehabilitasyon devam ederken sıradışı bir  ağrı şişlik  veya  hareketlerde geri gidiş olursa ,rehabilitasyona  ara  verilmesi  gerekebilir.</a:t>
            </a:r>
          </a:p>
          <a:p>
            <a:pPr marL="457200" indent="-457200">
              <a:buAutoNum type="arabicPeriod"/>
            </a:pPr>
            <a:r>
              <a:rPr lang="is-I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Hastaya bir meta gibi değil, ruhu ve  hisleri olan,her zaman moral motivasyona desteği olan bir  canlı olarak bakmak gerekir.</a:t>
            </a:r>
          </a:p>
          <a:p>
            <a:pPr marL="457200" indent="-457200">
              <a:buAutoNum type="arabicPeriod"/>
            </a:pPr>
            <a:r>
              <a:rPr lang="is-I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Hasta ile olumlu </a:t>
            </a:r>
            <a:r>
              <a:rPr lang="is-I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gelişmeleri!!!!!!!      </a:t>
            </a:r>
            <a:r>
              <a:rPr lang="is-I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</a:t>
            </a:r>
            <a:r>
              <a:rPr lang="is-I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ekimi </a:t>
            </a:r>
            <a:r>
              <a:rPr lang="is-I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 sıra dışı gelişen olumsuz olabilecek durumları paylaşmak gerekir</a:t>
            </a:r>
            <a:r>
              <a:rPr lang="is-I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.!!!!!!!!!!</a:t>
            </a:r>
            <a:endParaRPr lang="is-I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457200" indent="-457200">
              <a:buAutoNum type="arabicPeriod"/>
            </a:pPr>
            <a:r>
              <a:rPr lang="is-I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Hastaya  ameliyat sonrası ERTESİ gün Açı ayarlı dizlik ve koltuk değneği  ile ayağına tam bastırarak mobilizasyon verilir.Sonrasında taburcu edierek ev egsersizleri verilir.</a:t>
            </a:r>
          </a:p>
          <a:p>
            <a:pPr marL="457200" indent="-457200">
              <a:buAutoNum type="arabicPeriod"/>
            </a:pPr>
            <a:r>
              <a:rPr lang="is-I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Açı Ayarlı dizlik ilk 15 gün  açı ayarları;Ekstensiyon:10 derece kısıtlı ve fleksiyon:90 dereceye gelecek şekilde tutulur. 15 gün sonra dikişler alınınca ekstensiyon tam açılır ,Fleksiyon açısı 130 dereceye ayarlanır.</a:t>
            </a:r>
          </a:p>
          <a:p>
            <a:pPr marL="457200" indent="-457200">
              <a:buAutoNum type="arabicPeriod"/>
            </a:pPr>
            <a:endParaRPr lang="is-I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457200" indent="-457200">
              <a:buAutoNum type="arabicPeriod"/>
            </a:pPr>
            <a:endParaRPr lang="is-I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457200" indent="-457200">
              <a:buAutoNum type="arabicPeriod"/>
            </a:pPr>
            <a:endParaRPr lang="is-I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457200" indent="-457200">
              <a:buAutoNum type="arabicPeriod"/>
            </a:pP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47212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9500" y="1397000"/>
            <a:ext cx="8147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</a:t>
            </a:r>
          </a:p>
          <a:p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2110" y="1535331"/>
            <a:ext cx="3378200" cy="2260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1535331"/>
            <a:ext cx="3289300" cy="2463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4178300"/>
            <a:ext cx="3771900" cy="2159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2110" y="3937000"/>
            <a:ext cx="3390900" cy="24003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870200" y="685800"/>
            <a:ext cx="553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Çapraz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sonrası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dizlik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egsersiz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uygulamaları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26802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6300" y="1206500"/>
            <a:ext cx="84709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Ev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egsersizleri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Quadricepsi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güçlendirme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eklem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hareket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açıklığını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korumaya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yönelik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verilir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-Hasta 15.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günden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sonra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hastanede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FTR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programına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alınır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Buz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uygulama,TENS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uygulaması,Pasif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Aktif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germe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egsersizleri,Derin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USG,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CPM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cihazı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eklem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mobilizasyonu,gibi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yöntemler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uygulanır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-FTR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süresi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15-45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gün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arası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sürebilir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Sonrasında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hastaya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evde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uygulaması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için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</a:t>
            </a:r>
          </a:p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Diz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çevresi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kasları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güçlendirici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patellar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mobilizasyon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egsersizler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verilir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Sporculardaki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Rehabilitasyon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programı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457200" indent="-457200">
              <a:buAutoNum type="arabicPeriod"/>
            </a:pP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desteksiz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dizliksiz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yürüme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457200" indent="-457200">
              <a:buAutoNum type="arabicPeriod"/>
            </a:pP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tempolu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yürüyüş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hafif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koşu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457200" indent="-457200">
              <a:buAutoNum type="arabicPeriod"/>
            </a:pP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tempolu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koşular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457200" indent="-457200">
              <a:buAutoNum type="arabicPeriod"/>
            </a:pP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antremanlara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çıkma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457200" indent="-457200">
              <a:buAutoNum type="arabicPeriod"/>
            </a:pP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spora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dönüş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mümkün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olabilir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36654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FİJİ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788" y="620688"/>
            <a:ext cx="8258212" cy="6046503"/>
          </a:xfrm>
        </p:spPr>
      </p:pic>
    </p:spTree>
    <p:extLst>
      <p:ext uri="{BB962C8B-B14F-4D97-AF65-F5344CB8AC3E}">
        <p14:creationId xmlns:p14="http://schemas.microsoft.com/office/powerpoint/2010/main" val="285636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9500" y="1397000"/>
            <a:ext cx="814743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                   SORULAR</a:t>
            </a:r>
          </a:p>
          <a:p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SORU-1:RICE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protokolü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nedir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?</a:t>
            </a:r>
          </a:p>
          <a:p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ORU-2:Impıngementa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sebep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kemik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uzaması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hangisidir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.?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SORU-3:Omuz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çevresi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aslar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hangileridir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.?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SORU-4:Unhappy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Triadı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nedir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?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SORU-5:Tek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üzerinde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sabit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dönmesinde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ensık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hangi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yırtılır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?</a:t>
            </a:r>
          </a:p>
          <a:p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10869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9500" y="1397000"/>
            <a:ext cx="8147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</a:t>
            </a:r>
          </a:p>
          <a:p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7974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27914" y="5252207"/>
            <a:ext cx="6569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KATILIMINIZ İÇİN TEŞEKKÜRLER</a:t>
            </a:r>
            <a:r>
              <a:rPr lang="is-IS" sz="3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</a:t>
            </a:r>
            <a:endParaRPr lang="en-US" sz="3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2680" y="1559959"/>
            <a:ext cx="6505316" cy="326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491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37819</TotalTime>
  <Words>2185</Words>
  <Application>Microsoft Macintosh PowerPoint</Application>
  <PresentationFormat>On-screen Show (4:3)</PresentationFormat>
  <Paragraphs>255</Paragraphs>
  <Slides>42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Adjacency</vt:lpstr>
      <vt:lpstr> </vt:lpstr>
      <vt:lpstr>SOCORRO / MEKSİKA</vt:lpstr>
      <vt:lpstr>PowerPoint Presentation</vt:lpstr>
      <vt:lpstr>PowerPoint Presentation</vt:lpstr>
      <vt:lpstr>PowerPoint Presentation</vt:lpstr>
      <vt:lpstr>PowerPoint Presentation</vt:lpstr>
      <vt:lpstr>LEMBEH / ENDONEZYA</vt:lpstr>
      <vt:lpstr>PowerPoint Presentation</vt:lpstr>
      <vt:lpstr>PowerPoint Presentation</vt:lpstr>
      <vt:lpstr>PowerPoint Presentation</vt:lpstr>
      <vt:lpstr>PowerPoint Presentation</vt:lpstr>
      <vt:lpstr>SİPADAN / MALEZYA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GÜNEY AFRİKA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KAŞ</vt:lpstr>
      <vt:lpstr>PowerPoint Presentation</vt:lpstr>
      <vt:lpstr>PowerPoint Presentation</vt:lpstr>
      <vt:lpstr>PowerPoint Presentation</vt:lpstr>
      <vt:lpstr>FİJİ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Tolga Demirel</dc:creator>
  <cp:lastModifiedBy>Mac</cp:lastModifiedBy>
  <cp:revision>398</cp:revision>
  <cp:lastPrinted>2019-02-27T18:23:50Z</cp:lastPrinted>
  <dcterms:created xsi:type="dcterms:W3CDTF">2015-06-02T12:59:30Z</dcterms:created>
  <dcterms:modified xsi:type="dcterms:W3CDTF">2019-11-17T20:56:14Z</dcterms:modified>
</cp:coreProperties>
</file>