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9" r:id="rId2"/>
    <p:sldId id="312" r:id="rId3"/>
    <p:sldId id="337" r:id="rId4"/>
    <p:sldId id="325" r:id="rId5"/>
    <p:sldId id="314" r:id="rId6"/>
    <p:sldId id="346" r:id="rId7"/>
    <p:sldId id="340" r:id="rId8"/>
    <p:sldId id="352" r:id="rId9"/>
    <p:sldId id="355" r:id="rId10"/>
    <p:sldId id="351" r:id="rId11"/>
    <p:sldId id="353" r:id="rId12"/>
    <p:sldId id="341" r:id="rId13"/>
    <p:sldId id="348" r:id="rId14"/>
    <p:sldId id="356" r:id="rId15"/>
    <p:sldId id="347" r:id="rId16"/>
    <p:sldId id="343" r:id="rId17"/>
    <p:sldId id="350" r:id="rId18"/>
  </p:sldIdLst>
  <p:sldSz cx="9144000" cy="6858000" type="screen4x3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AE13F94D-B005-4379-A487-C8CC63E0449D}">
          <p14:sldIdLst>
            <p14:sldId id="259"/>
            <p14:sldId id="312"/>
            <p14:sldId id="337"/>
            <p14:sldId id="325"/>
            <p14:sldId id="314"/>
            <p14:sldId id="346"/>
            <p14:sldId id="340"/>
            <p14:sldId id="352"/>
            <p14:sldId id="355"/>
            <p14:sldId id="351"/>
            <p14:sldId id="353"/>
            <p14:sldId id="341"/>
            <p14:sldId id="348"/>
            <p14:sldId id="356"/>
            <p14:sldId id="347"/>
            <p14:sldId id="343"/>
            <p14:sldId id="350"/>
          </p14:sldIdLst>
        </p14:section>
        <p14:section name="Untitled Section" id="{ACA70EC3-C546-1740-9320-55C467A7750C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896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887E670D-2680-4716-9982-B0BECD41711A}" type="datetimeFigureOut">
              <a:rPr lang="tr-TR" smtClean="0"/>
              <a:pPr/>
              <a:t>29.11.19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587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4ABD5D4D-79AF-4648-9E6D-F80125ED834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9487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030FC-DDB7-534B-9F77-FDA9FC37A4A7}" type="datetimeFigureOut">
              <a:rPr lang="en-US" smtClean="0"/>
              <a:t>29.11.19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40363" cy="4468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DAB27-64E3-8744-B64F-06243D33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52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DAB27-64E3-8744-B64F-06243D3349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79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98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2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85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00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26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6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41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4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F205-8FCF-6A43-9660-B1271B57DA39}" type="datetimeFigureOut">
              <a:rPr lang="en-US" smtClean="0"/>
              <a:pPr/>
              <a:t>29.11.19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9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tiff"/><Relationship Id="rId5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ecilen4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57" y="-53827"/>
            <a:ext cx="9196919" cy="6911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etin kutusu 3"/>
          <p:cNvSpPr txBox="1"/>
          <p:nvPr/>
        </p:nvSpPr>
        <p:spPr>
          <a:xfrm>
            <a:off x="3472543" y="3995056"/>
            <a:ext cx="4985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3200" dirty="0">
              <a:solidFill>
                <a:schemeClr val="bg1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321629" y="5800130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995056"/>
            <a:ext cx="892293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bg1"/>
                </a:solidFill>
              </a:rPr>
              <a:t> AYAK BİLEK ARTROSKOPİSİ</a:t>
            </a:r>
          </a:p>
          <a:p>
            <a:r>
              <a:rPr lang="en-US" sz="2900" dirty="0" smtClean="0">
                <a:solidFill>
                  <a:schemeClr val="bg1"/>
                </a:solidFill>
              </a:rPr>
              <a:t> ENDİKASYONLAR/KONTRENDİKASYONLAR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DR.ÖĞRETİM GÖREVLİSİ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MURAT SAYLIK</a:t>
            </a:r>
          </a:p>
          <a:p>
            <a:pPr algn="r"/>
            <a:r>
              <a:rPr lang="is-IS" sz="2800" dirty="0" smtClean="0">
                <a:solidFill>
                  <a:schemeClr val="bg1"/>
                </a:solidFill>
              </a:rPr>
              <a:t>….....</a:t>
            </a:r>
            <a:r>
              <a:rPr lang="en-US" sz="2800" dirty="0" smtClean="0">
                <a:solidFill>
                  <a:schemeClr val="bg1"/>
                </a:solidFill>
              </a:rPr>
              <a:t>İSTİNYE  ÜNİVERSİTESİ </a:t>
            </a:r>
            <a:r>
              <a:rPr lang="is-IS" sz="2800" dirty="0" smtClean="0">
                <a:solidFill>
                  <a:schemeClr val="bg1"/>
                </a:solidFill>
              </a:rPr>
              <a:t>…....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30 KASIM 2019/ BURSA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3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3335" y="972154"/>
            <a:ext cx="3664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  BİLEK ARTROSKOPİSİ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4567" y="1595020"/>
            <a:ext cx="7902365" cy="372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artroskopisi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</a:p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rtrotomi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veya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malleoler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osteotomi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yapmadan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görüntülenebilmesi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cerrahi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girişim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yapılabilmesine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sağlayan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endoskopik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girişimdir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tümü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arka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ayak,subtalar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eklem,FHL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aşil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tendon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patolojilerinin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tanı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mümkündür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sendromları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Yumuşak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),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talusun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osteokondral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lezyonları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(TOL),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septik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artrit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,peroneal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fleksör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hallucis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longus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tendonu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patolojilerinde,os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trigonum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sendromu,haglund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deformitesi,aşil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tendon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patolojilerinde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sıklıkla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kullanılan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yöntemidir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1301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65080" y="38561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5114" y="245734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47514" y="260974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740221" y="1442552"/>
            <a:ext cx="51177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Avantajları</a:t>
            </a:r>
            <a:r>
              <a:rPr lang="en-US" sz="2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Morbiditenin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olması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Hızlı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rehabilitasyona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ayrıca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işe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spora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erken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dönüşe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olanak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sağlaması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65080" y="3600450"/>
            <a:ext cx="4392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-En </a:t>
            </a:r>
            <a:r>
              <a:rPr lang="en-US" sz="2000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</a:t>
            </a:r>
            <a:r>
              <a:rPr lang="en-US" sz="2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dezavantajı</a:t>
            </a:r>
            <a:r>
              <a:rPr lang="en-US" sz="2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Portallere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gelişen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sinir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yaralanmalarıdır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.(%48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*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Ferkel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ark.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691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8866" y="1285754"/>
            <a:ext cx="74351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</a:t>
            </a:r>
            <a:r>
              <a:rPr lang="tr-T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TARİHÇE</a:t>
            </a:r>
          </a:p>
          <a:p>
            <a:endParaRPr lang="tr-TR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--Burman 1931 de ilk ayak bilek </a:t>
            </a:r>
            <a:r>
              <a:rPr lang="tr-TR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artroskopisini</a:t>
            </a:r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kadavrada denemiş ve ayak bileği anatomisinin </a:t>
            </a:r>
            <a:r>
              <a:rPr lang="tr-TR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artroskopiye</a:t>
            </a:r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uygun olmadığını bildirmiştir.</a:t>
            </a:r>
          </a:p>
          <a:p>
            <a:endParaRPr lang="tr-TR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tr-TR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Watanabe</a:t>
            </a:r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ve </a:t>
            </a:r>
            <a:r>
              <a:rPr lang="tr-TR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Chen</a:t>
            </a:r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ilk klinik uygulamalara ait yayınları 1970 </a:t>
            </a:r>
            <a:r>
              <a:rPr lang="tr-TR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</a:t>
            </a:r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yıllarda yapmışlardır.</a:t>
            </a:r>
          </a:p>
          <a:p>
            <a:endParaRPr lang="tr-TR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-Ayak </a:t>
            </a:r>
            <a:r>
              <a:rPr lang="tr-TR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bieği</a:t>
            </a:r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tr-TR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artroskopisi:Ülkemizde</a:t>
            </a:r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ilk olarak 1989 da başlamış ve bugün her türlü tekniğin kolaylıkla </a:t>
            </a:r>
            <a:r>
              <a:rPr lang="tr-TR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uygulanabidiği</a:t>
            </a:r>
            <a:r>
              <a:rPr lang="tr-T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bir noktaya ulaşmıştır.</a:t>
            </a:r>
            <a:endParaRPr lang="tr-TR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8579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97250" y="2635250"/>
            <a:ext cx="170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34287" y="1285875"/>
            <a:ext cx="73097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TANI TEMELLİ  ENDİKASYONLAR</a:t>
            </a:r>
          </a:p>
          <a:p>
            <a:endParaRPr lang="en-US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</a:t>
            </a:r>
            <a:r>
              <a:rPr lang="en-US" sz="2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Temel</a:t>
            </a:r>
            <a:r>
              <a:rPr lang="en-US" sz="2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endikasyon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;Konservatif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tedaviye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en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3 ay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yanıt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vermeyen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çevresinde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yerleşen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devamlı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ağrı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şişlk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sertliği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emniyetsiz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instabilite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Biopsi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gereksinimi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kilitlenme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gelmesi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durumunda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artroskopisi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düşünülmelidir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Radyolojik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olarakta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desteklenmelidir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.)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tr-T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201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97250" y="2635250"/>
            <a:ext cx="170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54213" y="1285875"/>
            <a:ext cx="788978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TEDAVİ  TEMELLİ ENDİKASYONLAR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Ön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bileğine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ait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kemiksel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trevor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hastalığı,futbolcu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hastalığı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yumuşak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sıkışması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faresi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Sinovit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Ayrıca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lokalize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pigmente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villonodüler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sinovit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PVNS)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Serbest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fragmanları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-Talus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osteokondral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lezyonları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(TOL)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Tenosinovitler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(FHL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peroneal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Septik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artrit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Subtalar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dejeneratif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artrit,eklem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faresi,talar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kistler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Arka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ayakta;Os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trigonum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sendromu,haglund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deformitesi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aşil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tendon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yapışma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bölgesi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patolojileri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tr-TR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7713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6" name="Picture 5" descr="IMG_99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680" y="1397555"/>
            <a:ext cx="2932016" cy="3739487"/>
          </a:xfrm>
          <a:prstGeom prst="rect">
            <a:avLst/>
          </a:prstGeom>
        </p:spPr>
      </p:pic>
      <p:pic>
        <p:nvPicPr>
          <p:cNvPr id="9" name="Picture 8" descr="IMG_998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50" y="1397554"/>
            <a:ext cx="3447340" cy="37394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53704" y="5284129"/>
            <a:ext cx="3186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Trevor:Tibiada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anterior  ımpıngement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Talusta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ımpıngement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yapacak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spur.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94874" y="5137042"/>
            <a:ext cx="3049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Tibiada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posterior ımpıngement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oluşturacak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spur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Talus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posteriorde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trigonum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4491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4" name="Picture 3" descr="IMG_999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601" y="1019194"/>
            <a:ext cx="5744150" cy="46196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3887" y="5801566"/>
            <a:ext cx="1510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Harty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çentiği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5868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4" name="Picture 3" descr="IMG_999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002" y="1160312"/>
            <a:ext cx="5871716" cy="45047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51211" y="5801566"/>
            <a:ext cx="60757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Üstte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eklemiçi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yaygın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sinovit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altta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tibia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anteriorde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uzamış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spur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kemik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Impıngement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görüntüsü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1416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4" name="Picture 3" descr="IMG_998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70" y="1692442"/>
            <a:ext cx="4810607" cy="3532789"/>
          </a:xfrm>
          <a:prstGeom prst="rect">
            <a:avLst/>
          </a:prstGeom>
        </p:spPr>
      </p:pic>
      <p:pic>
        <p:nvPicPr>
          <p:cNvPr id="9" name="Picture 8" descr="IMG_999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687" y="1692442"/>
            <a:ext cx="2639426" cy="35955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82566" y="5638800"/>
            <a:ext cx="5706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Tigonum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varlığında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basıya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bağlı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FHL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veTibialis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posteriorde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tenosinovit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1532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4" name="Picture 3" descr="IMG_999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823" y="1238505"/>
            <a:ext cx="5581250" cy="38818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27475" y="5393889"/>
            <a:ext cx="5863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Talusta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Evre-4 OCD (T1 veT2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sekans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görüntüleme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89278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6" name="Metin Yer Tutucusu 10"/>
          <p:cNvSpPr txBox="1">
            <a:spLocks/>
          </p:cNvSpPr>
          <p:nvPr/>
        </p:nvSpPr>
        <p:spPr>
          <a:xfrm>
            <a:off x="1865643" y="1191673"/>
            <a:ext cx="7361288" cy="15993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softEdge rad="317500"/>
          </a:effectLst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High Tower Text" panose="02040502050506030303" pitchFamily="18" charset="0"/>
              </a:rPr>
              <a:t/>
            </a:r>
            <a:br>
              <a:rPr lang="en-US" dirty="0" smtClean="0">
                <a:latin typeface="High Tower Text" panose="02040502050506030303" pitchFamily="18" charset="0"/>
              </a:rPr>
            </a:br>
            <a:r>
              <a:rPr lang="en-US" sz="2000" dirty="0" err="1" smtClean="0">
                <a:latin typeface="High Tower Text" panose="02040502050506030303" pitchFamily="18" charset="0"/>
              </a:rPr>
              <a:t>Kanıta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dayalı</a:t>
            </a:r>
            <a:r>
              <a:rPr lang="en-US" sz="2000" dirty="0" smtClean="0">
                <a:latin typeface="High Tower Text" panose="02040502050506030303" pitchFamily="18" charset="0"/>
              </a:rPr>
              <a:t> tıp </a:t>
            </a:r>
            <a:r>
              <a:rPr lang="en-US" sz="2000" dirty="0" err="1" smtClean="0">
                <a:latin typeface="High Tower Text" panose="02040502050506030303" pitchFamily="18" charset="0"/>
              </a:rPr>
              <a:t>iyi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kurgulanmış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ve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uygulanmış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bilimsel</a:t>
            </a:r>
            <a:r>
              <a:rPr lang="en-US" sz="2000" dirty="0" smtClean="0">
                <a:latin typeface="High Tower Text" panose="02040502050506030303" pitchFamily="18" charset="0"/>
              </a:rPr>
              <a:t/>
            </a:r>
            <a:br>
              <a:rPr lang="en-US" sz="2000" dirty="0" smtClean="0">
                <a:latin typeface="High Tower Text" panose="02040502050506030303" pitchFamily="18" charset="0"/>
              </a:rPr>
            </a:b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çalışmalardan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çıkarılan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kanıtları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kullanarak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karar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vermede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hata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payını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tr-TR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düşürmeyi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hedefleyen</a:t>
            </a:r>
            <a:r>
              <a:rPr lang="en-US" sz="2000" dirty="0" smtClean="0">
                <a:latin typeface="High Tower Text" panose="02040502050506030303" pitchFamily="18" charset="0"/>
              </a:rPr>
              <a:t>  </a:t>
            </a:r>
            <a:r>
              <a:rPr lang="en-US" sz="2000" dirty="0" err="1" smtClean="0">
                <a:latin typeface="High Tower Text" panose="02040502050506030303" pitchFamily="18" charset="0"/>
              </a:rPr>
              <a:t>yeni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bir</a:t>
            </a:r>
            <a:r>
              <a:rPr lang="en-US" sz="2000" dirty="0" smtClean="0">
                <a:latin typeface="High Tower Text" panose="02040502050506030303" pitchFamily="18" charset="0"/>
              </a:rPr>
              <a:t> </a:t>
            </a:r>
            <a:r>
              <a:rPr lang="en-US" sz="2000" dirty="0" err="1" smtClean="0">
                <a:latin typeface="High Tower Text" panose="02040502050506030303" pitchFamily="18" charset="0"/>
              </a:rPr>
              <a:t>yaklaşımdır</a:t>
            </a:r>
            <a:r>
              <a:rPr lang="en-US" sz="2000" dirty="0" smtClean="0">
                <a:latin typeface="High Tower Text" panose="02040502050506030303" pitchFamily="18" charset="0"/>
              </a:rPr>
              <a:t>. </a:t>
            </a:r>
          </a:p>
          <a:p>
            <a:endParaRPr lang="en-US" sz="2000" dirty="0"/>
          </a:p>
        </p:txBody>
      </p:sp>
      <p:sp>
        <p:nvSpPr>
          <p:cNvPr id="9" name="Metin Yer Tutucusu 5"/>
          <p:cNvSpPr txBox="1">
            <a:spLocks/>
          </p:cNvSpPr>
          <p:nvPr/>
        </p:nvSpPr>
        <p:spPr>
          <a:xfrm>
            <a:off x="1865643" y="2791024"/>
            <a:ext cx="7278357" cy="337380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 :</a:t>
            </a:r>
          </a:p>
          <a:p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için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veya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artroskopiye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karşı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iyi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kanıt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.</a:t>
            </a:r>
          </a:p>
          <a:p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(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Bulgularla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uyumlu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Düzey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I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çalışmalar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) 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B :</a:t>
            </a:r>
          </a:p>
          <a:p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için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veya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artroskopiye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karşı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makul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kanıt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 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(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Bulgularla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uyumlu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Düzey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II-III 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çalışmalar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) 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C :</a:t>
            </a:r>
          </a:p>
          <a:p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için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veya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artroskopiye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karşı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zayıf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kanıt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(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Bulgularla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uyumlu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Düzey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IV-V 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çalışmalar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) 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D: </a:t>
            </a:r>
          </a:p>
          <a:p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için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veya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artroskopiye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karşı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yetersiz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veya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çatışan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sz="1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kanıt</a:t>
            </a:r>
            <a:r>
              <a:rPr lang="en-US" sz="1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endParaRPr lang="en-US" sz="18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89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6" name="Veri Yer Tutucusu 1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/>
          <a:lstStyle/>
          <a:p>
            <a:fld id="{1341B3AB-9DB9-4FBB-BA8B-B10CE4A2DF9D}" type="datetime1">
              <a:rPr lang="en-US" smtClean="0"/>
              <a:pPr/>
              <a:t>29.11.19</a:t>
            </a:fld>
            <a:endParaRPr lang="en-US"/>
          </a:p>
        </p:txBody>
      </p:sp>
      <p:sp>
        <p:nvSpPr>
          <p:cNvPr id="9" name="Veri Yer Tutucusu 1"/>
          <p:cNvSpPr txBox="1">
            <a:spLocks/>
          </p:cNvSpPr>
          <p:nvPr/>
        </p:nvSpPr>
        <p:spPr>
          <a:xfrm>
            <a:off x="8116824" y="64251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41B3AB-9DB9-4FBB-BA8B-B10CE4A2DF9D}" type="datetime1">
              <a:rPr lang="en-US" smtClean="0"/>
              <a:pPr/>
              <a:t>29.11.19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746963" y="269694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İçerik Yer Tutucusu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22" y="1583671"/>
            <a:ext cx="5176583" cy="4055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22349" y="1426872"/>
            <a:ext cx="35045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artroskopisini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destekleyen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düzeyinde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kanıt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;Talus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OCD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lezyonlarında,sıkışma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sendromlarında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artrodezinde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bulunmaktadır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düzeyinde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kanıt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;İnstabilite,septik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artrit,artrofibrozis,eklem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faresi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çıkarılması,dejeneratif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artrit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tedavisi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22" y="5770206"/>
            <a:ext cx="6948160" cy="65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69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9" name="Resi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28" y="2301222"/>
            <a:ext cx="2447498" cy="2619253"/>
          </a:xfrm>
          <a:prstGeom prst="rect">
            <a:avLst/>
          </a:prstGeom>
        </p:spPr>
      </p:pic>
      <p:pic>
        <p:nvPicPr>
          <p:cNvPr id="10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986" y="2206407"/>
            <a:ext cx="2356897" cy="2693271"/>
          </a:xfrm>
          <a:prstGeom prst="rect">
            <a:avLst/>
          </a:prstGeom>
        </p:spPr>
      </p:pic>
      <p:pic>
        <p:nvPicPr>
          <p:cNvPr id="11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85" y="2206407"/>
            <a:ext cx="1938408" cy="28717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9013" y="752636"/>
            <a:ext cx="5988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B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düzeyinde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: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igh Tower Text" panose="02040502050506030303" pitchFamily="18" charset="0"/>
            </a:endParaRPr>
          </a:p>
          <a:p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için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veya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artroskopiye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karşı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makul</a:t>
            </a:r>
            <a:r>
              <a:rPr lang="en-US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 </a:t>
            </a:r>
            <a:r>
              <a:rPr lang="en-US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kanıt</a:t>
            </a:r>
            <a:r>
              <a:rPr lang="en-US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(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Bulgularla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uyumlu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Düzey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II-III 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çalışmalar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igh Tower Text" panose="02040502050506030303" pitchFamily="18" charset="0"/>
              </a:rPr>
              <a:t> )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958" y="5139584"/>
            <a:ext cx="2869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Anterior Impıngement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25284" y="5331168"/>
            <a:ext cx="252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Ayakbilek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artrodezi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0586" y="5139584"/>
            <a:ext cx="3464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Talusta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osteokondral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lezyon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6971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5643" y="1552310"/>
            <a:ext cx="727835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düzeyinde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Ayak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bileği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artroskopisinde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Yetersiz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kanıta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sahip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endikasyonlar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Kırıkların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tedavisi</a:t>
            </a:r>
            <a:endParaRPr lang="en-US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Sinovit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tedavisi</a:t>
            </a:r>
            <a:endParaRPr lang="en-US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8175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4212" y="1536631"/>
            <a:ext cx="80229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Orta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derecede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hareketini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aralığını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daraltan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dejeneratif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artrit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-RSD(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Refleks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sempatik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distrofi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.)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Dolaşım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problemi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Sigara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kullanma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Psikiatrik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hasta</a:t>
            </a:r>
          </a:p>
          <a:p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74946" y="4641253"/>
            <a:ext cx="625538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İleri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dejeneratif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artrit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Lokalize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yumuşak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doku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enfeksiyonu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Eklem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içine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yayma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riski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1468" y="3703726"/>
            <a:ext cx="5416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MUTLAK KONTRENDİKASYONLAR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1468" y="909435"/>
            <a:ext cx="5416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RÖLATİF KONTRENDİKASYONLAR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908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5204" y="5487968"/>
            <a:ext cx="7133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DİNLEDİĞİNİZ İÇİN TEŞEKKÜRLER</a:t>
            </a:r>
            <a:r>
              <a:rPr lang="is-I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…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01" y="1312145"/>
            <a:ext cx="8193569" cy="40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97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22893</TotalTime>
  <Words>645</Words>
  <Application>Microsoft Macintosh PowerPoint</Application>
  <PresentationFormat>On-screen Show (4:3)</PresentationFormat>
  <Paragraphs>113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Tolga Demirel</dc:creator>
  <cp:lastModifiedBy>Mac</cp:lastModifiedBy>
  <cp:revision>232</cp:revision>
  <cp:lastPrinted>2016-01-16T07:22:54Z</cp:lastPrinted>
  <dcterms:created xsi:type="dcterms:W3CDTF">2015-06-02T12:59:30Z</dcterms:created>
  <dcterms:modified xsi:type="dcterms:W3CDTF">2019-11-29T21:54:36Z</dcterms:modified>
</cp:coreProperties>
</file>