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80" r:id="rId1"/>
  </p:sldMasterIdLst>
  <p:notesMasterIdLst>
    <p:notesMasterId r:id="rId16"/>
  </p:notesMasterIdLst>
  <p:sldIdLst>
    <p:sldId id="256" r:id="rId2"/>
    <p:sldId id="269" r:id="rId3"/>
    <p:sldId id="257" r:id="rId4"/>
    <p:sldId id="258" r:id="rId5"/>
    <p:sldId id="259" r:id="rId6"/>
    <p:sldId id="260" r:id="rId7"/>
    <p:sldId id="265" r:id="rId8"/>
    <p:sldId id="261" r:id="rId9"/>
    <p:sldId id="262" r:id="rId10"/>
    <p:sldId id="263" r:id="rId11"/>
    <p:sldId id="271" r:id="rId12"/>
    <p:sldId id="264" r:id="rId13"/>
    <p:sldId id="272" r:id="rId14"/>
    <p:sldId id="270" r:id="rId15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defne kuyumculuk" initials="dk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588" autoAdjust="0"/>
    <p:restoredTop sz="94624" autoAdjust="0"/>
  </p:normalViewPr>
  <p:slideViewPr>
    <p:cSldViewPr>
      <p:cViewPr varScale="1">
        <p:scale>
          <a:sx n="69" d="100"/>
          <a:sy n="69" d="100"/>
        </p:scale>
        <p:origin x="-60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2ED445-A431-4341-8B96-34D8E2E41CC8}" type="datetimeFigureOut">
              <a:rPr lang="tr-TR" smtClean="0"/>
              <a:pPr/>
              <a:t>19.03.2012</a:t>
            </a:fld>
            <a:endParaRPr lang="tr-TR"/>
          </a:p>
        </p:txBody>
      </p:sp>
      <p:sp>
        <p:nvSpPr>
          <p:cNvPr id="4" name="3 Slayt Görüntüsü Yer Tutucusu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4 Not Yer Tutucusu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33A1C7-AEB3-4FF1-98AF-6F9375D3D3D2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Dikdörtgen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tr-TR" smtClean="0"/>
              <a:t>Asıl alt başlık stilini düzenlemek için tıklatın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D1919-9414-46B1-BC1D-A3CB5DE01C4E}" type="datetimeFigureOut">
              <a:rPr lang="tr-TR" smtClean="0"/>
              <a:pPr/>
              <a:t>19.03.2012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14A657-69FE-49A9-A25B-16E7F1372EC9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10" name="9 Dikdörtgen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D1919-9414-46B1-BC1D-A3CB5DE01C4E}" type="datetimeFigureOut">
              <a:rPr lang="tr-TR" smtClean="0"/>
              <a:pPr/>
              <a:t>19.03.2012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14A657-69FE-49A9-A25B-16E7F1372EC9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Dikdörtgen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11 Dikdörtgen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D1919-9414-46B1-BC1D-A3CB5DE01C4E}" type="datetimeFigureOut">
              <a:rPr lang="tr-TR" smtClean="0"/>
              <a:pPr/>
              <a:t>19.03.2012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14A657-69FE-49A9-A25B-16E7F1372EC9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D1919-9414-46B1-BC1D-A3CB5DE01C4E}" type="datetimeFigureOut">
              <a:rPr lang="tr-TR" smtClean="0"/>
              <a:pPr/>
              <a:t>19.03.2012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14A657-69FE-49A9-A25B-16E7F1372EC9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D1919-9414-46B1-BC1D-A3CB5DE01C4E}" type="datetimeFigureOut">
              <a:rPr lang="tr-TR" smtClean="0"/>
              <a:pPr/>
              <a:t>19.03.2012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14A657-69FE-49A9-A25B-16E7F1372EC9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D1919-9414-46B1-BC1D-A3CB5DE01C4E}" type="datetimeFigureOut">
              <a:rPr lang="tr-TR" smtClean="0"/>
              <a:pPr/>
              <a:t>19.03.2012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14A657-69FE-49A9-A25B-16E7F1372EC9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D1919-9414-46B1-BC1D-A3CB5DE01C4E}" type="datetimeFigureOut">
              <a:rPr lang="tr-TR" smtClean="0"/>
              <a:pPr/>
              <a:t>19.03.2012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14A657-69FE-49A9-A25B-16E7F1372EC9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D1919-9414-46B1-BC1D-A3CB5DE01C4E}" type="datetimeFigureOut">
              <a:rPr lang="tr-TR" smtClean="0"/>
              <a:pPr/>
              <a:t>19.03.2012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14A657-69FE-49A9-A25B-16E7F1372EC9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12" name="11 Dikdörtgen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Dikdörtgen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tr-TR" smtClean="0"/>
              <a:t>Resim eklemek için simgeyi tıklatın</a:t>
            </a:r>
            <a:endParaRPr kumimoji="0" lang="en-US" dirty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07DD1919-9414-46B1-BC1D-A3CB5DE01C4E}" type="datetimeFigureOut">
              <a:rPr lang="tr-TR" smtClean="0"/>
              <a:pPr/>
              <a:t>19.03.2012</a:t>
            </a:fld>
            <a:endParaRPr lang="tr-TR"/>
          </a:p>
        </p:txBody>
      </p:sp>
      <p:sp>
        <p:nvSpPr>
          <p:cNvPr id="11" name="10 Dikdörtgen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Dikdörtgen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4B14A657-69FE-49A9-A25B-16E7F1372EC9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D1919-9414-46B1-BC1D-A3CB5DE01C4E}" type="datetimeFigureOut">
              <a:rPr lang="tr-TR" smtClean="0"/>
              <a:pPr/>
              <a:t>19.03.2012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14A657-69FE-49A9-A25B-16E7F1372EC9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Dikdörtgen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7 Dikdörtgen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D1919-9414-46B1-BC1D-A3CB5DE01C4E}" type="datetimeFigureOut">
              <a:rPr lang="tr-TR" smtClean="0"/>
              <a:pPr/>
              <a:t>19.03.2012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14A657-69FE-49A9-A25B-16E7F1372EC9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Dikdörtgen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6 Dikdörtgen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  <a:p>
            <a:pPr lvl="1" eaLnBrk="1" latinLnBrk="0" hangingPunct="1"/>
            <a:r>
              <a:rPr kumimoji="0" lang="tr-TR" smtClean="0"/>
              <a:t>İkinci düzey</a:t>
            </a:r>
          </a:p>
          <a:p>
            <a:pPr lvl="2" eaLnBrk="1" latinLnBrk="0" hangingPunct="1"/>
            <a:r>
              <a:rPr kumimoji="0" lang="tr-TR" smtClean="0"/>
              <a:t>Üçüncü düzey</a:t>
            </a:r>
          </a:p>
          <a:p>
            <a:pPr lvl="3" eaLnBrk="1" latinLnBrk="0" hangingPunct="1"/>
            <a:r>
              <a:rPr kumimoji="0" lang="tr-TR" smtClean="0"/>
              <a:t>Dördüncü düzey</a:t>
            </a:r>
          </a:p>
          <a:p>
            <a:pPr lvl="4" eaLnBrk="1" latinLnBrk="0" hangingPunct="1"/>
            <a:r>
              <a:rPr kumimoji="0"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07DD1919-9414-46B1-BC1D-A3CB5DE01C4E}" type="datetimeFigureOut">
              <a:rPr lang="tr-TR" smtClean="0"/>
              <a:pPr/>
              <a:t>19.03.2012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4B14A657-69FE-49A9-A25B-16E7F1372EC9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81" r:id="rId1"/>
    <p:sldLayoutId id="2147484082" r:id="rId2"/>
    <p:sldLayoutId id="2147484083" r:id="rId3"/>
    <p:sldLayoutId id="2147484084" r:id="rId4"/>
    <p:sldLayoutId id="2147484085" r:id="rId5"/>
    <p:sldLayoutId id="2147484086" r:id="rId6"/>
    <p:sldLayoutId id="2147484087" r:id="rId7"/>
    <p:sldLayoutId id="2147484088" r:id="rId8"/>
    <p:sldLayoutId id="2147484089" r:id="rId9"/>
    <p:sldLayoutId id="2147484090" r:id="rId10"/>
    <p:sldLayoutId id="2147484091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 bwMode="black">
          <a:xfrm>
            <a:off x="642910" y="692696"/>
            <a:ext cx="7858180" cy="3164932"/>
          </a:xfrm>
        </p:spPr>
        <p:txBody>
          <a:bodyPr>
            <a:normAutofit fontScale="90000"/>
          </a:bodyPr>
          <a:lstStyle/>
          <a:p>
            <a:r>
              <a:rPr lang="tr-TR" sz="5000" dirty="0"/>
              <a:t>Tenisçi </a:t>
            </a:r>
            <a:r>
              <a:rPr lang="tr-TR" sz="5000" dirty="0" smtClean="0"/>
              <a:t>Dirseğinde,</a:t>
            </a:r>
            <a:r>
              <a:rPr lang="tr-TR" sz="5000" dirty="0" err="1" smtClean="0"/>
              <a:t>Extracorporeal</a:t>
            </a:r>
            <a:r>
              <a:rPr lang="tr-TR" sz="5000" dirty="0" smtClean="0"/>
              <a:t> </a:t>
            </a:r>
            <a:r>
              <a:rPr lang="tr-TR" sz="5000" dirty="0" err="1"/>
              <a:t>Shock</a:t>
            </a:r>
            <a:r>
              <a:rPr lang="tr-TR" sz="5000" dirty="0"/>
              <a:t> </a:t>
            </a:r>
            <a:r>
              <a:rPr lang="tr-TR" sz="5000" dirty="0" err="1"/>
              <a:t>Wave</a:t>
            </a:r>
            <a:r>
              <a:rPr lang="tr-TR" sz="5000" dirty="0"/>
              <a:t> </a:t>
            </a:r>
            <a:r>
              <a:rPr lang="tr-TR" sz="5000" dirty="0" err="1"/>
              <a:t>Therapy</a:t>
            </a:r>
            <a:r>
              <a:rPr lang="tr-TR" sz="5000" dirty="0"/>
              <a:t>(ESWT) </a:t>
            </a:r>
            <a:r>
              <a:rPr lang="tr-TR" sz="5000" dirty="0" smtClean="0"/>
              <a:t>Uygulamasıyla,</a:t>
            </a:r>
            <a:r>
              <a:rPr lang="tr-TR" sz="5000" dirty="0" err="1" smtClean="0"/>
              <a:t>Perkütan</a:t>
            </a:r>
            <a:r>
              <a:rPr lang="tr-TR" sz="5000" dirty="0" smtClean="0"/>
              <a:t> </a:t>
            </a:r>
            <a:r>
              <a:rPr lang="tr-TR" sz="5000" dirty="0" err="1" smtClean="0"/>
              <a:t>Tenotominin</a:t>
            </a:r>
            <a:r>
              <a:rPr lang="tr-TR" sz="5000" dirty="0" smtClean="0"/>
              <a:t> Karşılaştırılması</a:t>
            </a:r>
            <a:r>
              <a:rPr lang="tr-TR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/>
            </a:r>
            <a:br>
              <a:rPr lang="tr-TR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</a:br>
            <a:r>
              <a:rPr lang="tr-TR" dirty="0">
                <a:solidFill>
                  <a:srgbClr val="002060"/>
                </a:solidFill>
              </a:rPr>
              <a:t> </a:t>
            </a:r>
            <a:r>
              <a:rPr lang="tr-TR" dirty="0"/>
              <a:t/>
            </a:r>
            <a:br>
              <a:rPr lang="tr-TR" dirty="0"/>
            </a:br>
            <a:endParaRPr lang="tr-TR" dirty="0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 bwMode="blackWhite">
          <a:xfrm>
            <a:off x="1371600" y="3886200"/>
            <a:ext cx="7200928" cy="2686072"/>
          </a:xfrm>
        </p:spPr>
        <p:txBody>
          <a:bodyPr>
            <a:noAutofit/>
          </a:bodyPr>
          <a:lstStyle/>
          <a:p>
            <a:r>
              <a:rPr lang="tr-TR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  Omuz Dirsek Cerrahisi Kongresi</a:t>
            </a:r>
          </a:p>
          <a:p>
            <a:r>
              <a:rPr lang="tr-TR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                   20-24 Mart İSTANBUL</a:t>
            </a:r>
          </a:p>
          <a:p>
            <a:r>
              <a:rPr lang="tr-TR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                            </a:t>
            </a:r>
            <a:r>
              <a:rPr lang="tr-TR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j-lt"/>
                <a:ea typeface="+mj-ea"/>
                <a:cs typeface="+mj-cs"/>
              </a:rPr>
              <a:t>Dr.Murat</a:t>
            </a:r>
            <a:r>
              <a:rPr lang="tr-TR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j-lt"/>
                <a:ea typeface="+mj-ea"/>
                <a:cs typeface="+mj-cs"/>
              </a:rPr>
              <a:t> SAYLIK</a:t>
            </a:r>
            <a:endParaRPr lang="tr-TR" sz="28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med" advClick="0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00034" y="285728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tr-TR" dirty="0" smtClean="0"/>
              <a:t>LATERAL EPİKONDİLİT OLUŞUMU: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Spor ve ağır iş yaralanmaları sonrasında </a:t>
            </a:r>
            <a:r>
              <a:rPr lang="tr-TR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ekstensör</a:t>
            </a:r>
            <a:r>
              <a:rPr lang="tr-T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tr-TR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tendonlarda</a:t>
            </a:r>
            <a:r>
              <a:rPr lang="tr-T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 mikro ve makro yırtıklarla meydana gelir.</a:t>
            </a:r>
          </a:p>
        </p:txBody>
      </p:sp>
      <p:pic>
        <p:nvPicPr>
          <p:cNvPr id="4" name="3 Resim" descr="ESWT lateral-epicondyl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3284984"/>
            <a:ext cx="4248472" cy="2857500"/>
          </a:xfrm>
          <a:prstGeom prst="rect">
            <a:avLst/>
          </a:prstGeom>
        </p:spPr>
      </p:pic>
      <p:pic>
        <p:nvPicPr>
          <p:cNvPr id="5" name="4 Resim" descr="Eswt_more_tenni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99992" y="3284984"/>
            <a:ext cx="4320480" cy="288032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2757478" cy="1143000"/>
          </a:xfrm>
        </p:spPr>
        <p:txBody>
          <a:bodyPr>
            <a:normAutofit/>
          </a:bodyPr>
          <a:lstStyle/>
          <a:p>
            <a:pPr algn="l"/>
            <a:r>
              <a:rPr lang="tr-TR" dirty="0" smtClean="0"/>
              <a:t>AMAÇ: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28596" y="1500174"/>
            <a:ext cx="8229600" cy="4525963"/>
          </a:xfrm>
        </p:spPr>
        <p:txBody>
          <a:bodyPr/>
          <a:lstStyle/>
          <a:p>
            <a:r>
              <a:rPr lang="tr-TR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Dirençli </a:t>
            </a:r>
            <a:r>
              <a:rPr lang="tr-TR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lateral</a:t>
            </a:r>
            <a:r>
              <a:rPr lang="tr-TR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tr-TR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epikondilit</a:t>
            </a:r>
            <a:r>
              <a:rPr lang="tr-TR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(tenisçi dirseği) hastalarında, </a:t>
            </a:r>
            <a:r>
              <a:rPr lang="tr-TR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extracorporeal</a:t>
            </a:r>
            <a:r>
              <a:rPr lang="tr-TR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tr-TR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shock</a:t>
            </a:r>
            <a:r>
              <a:rPr lang="tr-TR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tr-TR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wave</a:t>
            </a:r>
            <a:r>
              <a:rPr lang="tr-TR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tr-TR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therapy</a:t>
            </a:r>
            <a:r>
              <a:rPr lang="tr-TR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(ESWT) uygulanan hastalarla, </a:t>
            </a:r>
            <a:r>
              <a:rPr lang="tr-TR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perkütan</a:t>
            </a:r>
            <a:r>
              <a:rPr lang="tr-T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tr-TR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tenotomi</a:t>
            </a:r>
            <a:r>
              <a:rPr lang="tr-TR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yapılan hastaların sonuçları karşılaştırıldı.</a:t>
            </a:r>
            <a:endParaRPr lang="tr-TR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4400552" cy="1143000"/>
          </a:xfrm>
        </p:spPr>
        <p:txBody>
          <a:bodyPr>
            <a:normAutofit/>
          </a:bodyPr>
          <a:lstStyle/>
          <a:p>
            <a:pPr algn="l"/>
            <a:r>
              <a:rPr lang="tr-TR" dirty="0" smtClean="0"/>
              <a:t>ÇALIŞMA PLANI: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tr-TR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Çalışmaya </a:t>
            </a:r>
            <a:r>
              <a:rPr lang="tr-T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uzun süreli-ağrılı </a:t>
            </a:r>
            <a:r>
              <a:rPr lang="tr-TR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tenisçi dirseği olan ve en az 3 ay konservatif tedavi gören 83 </a:t>
            </a:r>
            <a:r>
              <a:rPr lang="tr-TR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hasta alındı</a:t>
            </a:r>
            <a:r>
              <a:rPr lang="tr-TR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.</a:t>
            </a:r>
          </a:p>
          <a:p>
            <a:r>
              <a:rPr lang="tr-T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Grup 1; ESWT </a:t>
            </a:r>
            <a:r>
              <a:rPr lang="tr-TR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grubu,72 </a:t>
            </a:r>
            <a:r>
              <a:rPr lang="tr-T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hastaya (%</a:t>
            </a:r>
            <a:r>
              <a:rPr lang="tr-TR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86.5</a:t>
            </a:r>
            <a:r>
              <a:rPr lang="tr-T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) uygulandı.</a:t>
            </a:r>
          </a:p>
          <a:p>
            <a:r>
              <a:rPr lang="tr-T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Grup </a:t>
            </a:r>
            <a:r>
              <a:rPr lang="tr-TR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2; Cerrahi grubu,11 </a:t>
            </a:r>
            <a:r>
              <a:rPr lang="tr-T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hastaya (%</a:t>
            </a:r>
            <a:r>
              <a:rPr lang="tr-TR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13.5) </a:t>
            </a:r>
            <a:r>
              <a:rPr lang="tr-TR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perkütan</a:t>
            </a:r>
            <a:r>
              <a:rPr lang="tr-TR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tr-TR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tenotomi</a:t>
            </a:r>
            <a:r>
              <a:rPr lang="tr-TR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uygulandı.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5757874" cy="1143000"/>
          </a:xfrm>
        </p:spPr>
        <p:txBody>
          <a:bodyPr>
            <a:normAutofit/>
          </a:bodyPr>
          <a:lstStyle/>
          <a:p>
            <a:pPr algn="l"/>
            <a:r>
              <a:rPr lang="tr-TR" dirty="0" smtClean="0"/>
              <a:t>ÇALIŞMA PLANI: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Konservatif tedavi uygulama:NSAID, USG, </a:t>
            </a:r>
            <a:r>
              <a:rPr lang="tr-TR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steroid</a:t>
            </a:r>
            <a:r>
              <a:rPr lang="tr-T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enjeksiyonu, fonksiyonel </a:t>
            </a:r>
            <a:r>
              <a:rPr lang="tr-TR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breys</a:t>
            </a:r>
            <a:r>
              <a:rPr lang="tr-T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ve </a:t>
            </a:r>
            <a:r>
              <a:rPr lang="tr-TR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manüplasyon</a:t>
            </a:r>
            <a:r>
              <a:rPr lang="tr-T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uygulanan hastalardı.</a:t>
            </a:r>
          </a:p>
          <a:p>
            <a:pPr>
              <a:buNone/>
            </a:pPr>
            <a:endParaRPr lang="tr-TR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r>
              <a:rPr lang="tr-T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tr-TR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Thompsen</a:t>
            </a:r>
            <a:r>
              <a:rPr lang="tr-T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tr-TR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testi veya sandalye testinden biri pozitifse, bu hastalar çalışma </a:t>
            </a:r>
            <a:r>
              <a:rPr lang="tr-T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grubumuzu oluşturdu.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tr-TR" dirty="0" smtClean="0"/>
              <a:t>GRUP-1;ESWT UYGULAMASI: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ESWT cihazı olarak; </a:t>
            </a:r>
            <a:r>
              <a:rPr lang="tr-TR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Pnömatik</a:t>
            </a:r>
            <a:r>
              <a:rPr lang="tr-TR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tr-TR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radyal</a:t>
            </a:r>
            <a:r>
              <a:rPr lang="tr-TR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tr-TR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shock</a:t>
            </a:r>
            <a:r>
              <a:rPr lang="tr-TR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dalgasıyla çalışan cihaz kullandık</a:t>
            </a:r>
            <a:r>
              <a:rPr lang="tr-T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.</a:t>
            </a:r>
          </a:p>
          <a:p>
            <a:r>
              <a:rPr lang="tr-T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ESWT </a:t>
            </a:r>
            <a:r>
              <a:rPr lang="tr-TR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tedavisi düşük </a:t>
            </a:r>
            <a:r>
              <a:rPr lang="tr-T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enerjili (</a:t>
            </a:r>
            <a:r>
              <a:rPr lang="tr-TR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1500şok), </a:t>
            </a:r>
            <a:r>
              <a:rPr lang="tr-TR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elektrohidrolik</a:t>
            </a:r>
            <a:r>
              <a:rPr lang="tr-TR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tr-TR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metodla</a:t>
            </a:r>
            <a:r>
              <a:rPr lang="tr-TR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ve lokal anestezi uygulanmadan ortalama 4 </a:t>
            </a:r>
            <a:r>
              <a:rPr lang="tr-T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seans (</a:t>
            </a:r>
            <a:r>
              <a:rPr lang="tr-TR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dağılım 3-5) </a:t>
            </a:r>
            <a:r>
              <a:rPr lang="tr-T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uygulandı.</a:t>
            </a:r>
          </a:p>
          <a:p>
            <a:r>
              <a:rPr lang="tr-T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Genel </a:t>
            </a:r>
            <a:r>
              <a:rPr lang="tr-TR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anestezi altında 11 hastaya </a:t>
            </a:r>
            <a:r>
              <a:rPr lang="tr-TR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perkütan</a:t>
            </a:r>
            <a:r>
              <a:rPr lang="tr-TR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tr-TR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ekstensör</a:t>
            </a:r>
            <a:r>
              <a:rPr lang="tr-TR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tr-TR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tenotomi</a:t>
            </a:r>
            <a:r>
              <a:rPr lang="tr-T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uygulandı.</a:t>
            </a:r>
          </a:p>
          <a:p>
            <a:endParaRPr lang="tr-TR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85728"/>
            <a:ext cx="7972452" cy="1143008"/>
          </a:xfrm>
        </p:spPr>
        <p:txBody>
          <a:bodyPr>
            <a:noAutofit/>
          </a:bodyPr>
          <a:lstStyle/>
          <a:p>
            <a:pPr algn="l"/>
            <a:r>
              <a:rPr lang="tr-TR" dirty="0" smtClean="0"/>
              <a:t>GUP-2;CERRAHİ UYGULAMA: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2285992"/>
            <a:ext cx="8043890" cy="3840171"/>
          </a:xfrm>
        </p:spPr>
        <p:txBody>
          <a:bodyPr>
            <a:normAutofit/>
          </a:bodyPr>
          <a:lstStyle/>
          <a:p>
            <a:r>
              <a:rPr lang="tr-T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11 Hastaya genel anestezi altında </a:t>
            </a:r>
            <a:r>
              <a:rPr lang="tr-TR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perkütan</a:t>
            </a:r>
            <a:r>
              <a:rPr lang="tr-T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 </a:t>
            </a:r>
            <a:r>
              <a:rPr lang="tr-TR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ekstensör</a:t>
            </a:r>
            <a:r>
              <a:rPr lang="tr-T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tr-TR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tenotomi</a:t>
            </a:r>
            <a:r>
              <a:rPr lang="tr-T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uygulandı.</a:t>
            </a:r>
            <a:endParaRPr lang="tr-TR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4114800" cy="1143000"/>
          </a:xfrm>
        </p:spPr>
        <p:txBody>
          <a:bodyPr>
            <a:normAutofit/>
          </a:bodyPr>
          <a:lstStyle/>
          <a:p>
            <a:pPr algn="l"/>
            <a:r>
              <a:rPr lang="tr-TR" dirty="0" smtClean="0"/>
              <a:t>SKORLAMA: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Hasta </a:t>
            </a:r>
            <a:r>
              <a:rPr lang="tr-TR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değerlendirmelerinde; </a:t>
            </a:r>
            <a:r>
              <a:rPr lang="tr-TR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Roles</a:t>
            </a:r>
            <a:r>
              <a:rPr lang="tr-TR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ve </a:t>
            </a:r>
            <a:r>
              <a:rPr lang="tr-TR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Maudsley</a:t>
            </a:r>
            <a:r>
              <a:rPr lang="tr-TR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skoru kullanıldı, ağrı için VAS skoru kullanıldı.</a:t>
            </a:r>
          </a:p>
          <a:p>
            <a:endParaRPr lang="tr-TR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85728"/>
            <a:ext cx="6257940" cy="1131910"/>
          </a:xfrm>
        </p:spPr>
        <p:txBody>
          <a:bodyPr>
            <a:normAutofit/>
          </a:bodyPr>
          <a:lstStyle/>
          <a:p>
            <a:pPr algn="l"/>
            <a:r>
              <a:rPr lang="tr-TR" dirty="0" smtClean="0"/>
              <a:t>SONUÇLAR: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r-TR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Her iki grupta tedavi sonrası hasta değerlendirmeleri;gece ağrısı, istirahat ağrısı, basınç ağrısı, </a:t>
            </a:r>
            <a:r>
              <a:rPr lang="tr-TR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thomsen</a:t>
            </a:r>
            <a:r>
              <a:rPr lang="tr-TR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testi ve sandalye testiyle yapıldı.Karşı tarafla kavrama gücü karşılaştırılarak 5 dereceye ayrıldı</a:t>
            </a:r>
            <a:r>
              <a:rPr lang="tr-T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.</a:t>
            </a:r>
          </a:p>
          <a:p>
            <a:pPr>
              <a:buNone/>
            </a:pPr>
            <a:endParaRPr lang="tr-TR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r>
              <a:rPr lang="tr-T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Her </a:t>
            </a:r>
            <a:r>
              <a:rPr lang="tr-TR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iki </a:t>
            </a:r>
            <a:r>
              <a:rPr lang="tr-TR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gupta</a:t>
            </a:r>
            <a:r>
              <a:rPr lang="tr-TR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tedavi sonrası ağrı geriledi, kavrama gücü arttı hastalık derecesi </a:t>
            </a:r>
            <a:r>
              <a:rPr lang="tr-T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geriledi.</a:t>
            </a:r>
            <a:endParaRPr lang="tr-TR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tr-TR" dirty="0" smtClean="0"/>
              <a:t>SONUÇLAR: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35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Roles</a:t>
            </a:r>
            <a:r>
              <a:rPr lang="tr-TR" sz="35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ve </a:t>
            </a:r>
            <a:r>
              <a:rPr lang="tr-TR" sz="35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Maudsly</a:t>
            </a:r>
            <a:r>
              <a:rPr lang="tr-TR" sz="35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tr-TR" sz="35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skorlamasında</a:t>
            </a:r>
            <a:r>
              <a:rPr lang="tr-TR" sz="35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iyi ve mükemmel olarak değerlendirilen skorlar, başarılı olarak kabul edildi</a:t>
            </a:r>
            <a:r>
              <a:rPr lang="tr-TR" sz="35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.</a:t>
            </a:r>
          </a:p>
          <a:p>
            <a:r>
              <a:rPr lang="tr-TR" sz="35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ESWT </a:t>
            </a:r>
            <a:r>
              <a:rPr lang="tr-TR" sz="35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uygulanan grupta %68.5 başarı oranı, </a:t>
            </a:r>
            <a:r>
              <a:rPr lang="tr-TR" sz="35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tenotomi</a:t>
            </a:r>
            <a:r>
              <a:rPr lang="tr-TR" sz="35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uygulanan grupta %71 başarı oranı görüldü.Her iki grubun başarı oranları arasında istatistiki fark yoktu.(p&lt;0.05</a:t>
            </a:r>
            <a:r>
              <a:rPr lang="tr-TR" sz="35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).</a:t>
            </a:r>
          </a:p>
          <a:p>
            <a:pPr>
              <a:buNone/>
            </a:pPr>
            <a:endParaRPr lang="tr-TR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tr-TR" dirty="0" smtClean="0"/>
              <a:t>SONUÇLAR: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VAS skoru Grup-1'de:23, Grup-2'de:27 ölçüldü her iki grupta istatistiki fark yoktu.(p&lt;0.05)</a:t>
            </a:r>
          </a:p>
          <a:p>
            <a:endParaRPr lang="tr-TR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>
              <a:buNone/>
            </a:pPr>
            <a:endParaRPr lang="tr-TR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r>
              <a:rPr lang="tr-TR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İstatiksel</a:t>
            </a:r>
            <a:r>
              <a:rPr lang="tr-T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değerlendirmede, eşleştirilmiş örneklerde T-testi kullanıldı.</a:t>
            </a:r>
          </a:p>
          <a:p>
            <a:endParaRPr lang="tr-TR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00034" y="214290"/>
            <a:ext cx="5543560" cy="928694"/>
          </a:xfrm>
        </p:spPr>
        <p:txBody>
          <a:bodyPr>
            <a:normAutofit/>
          </a:bodyPr>
          <a:lstStyle/>
          <a:p>
            <a:pPr algn="l"/>
            <a:r>
              <a:rPr lang="tr-TR" dirty="0" smtClean="0"/>
              <a:t>ÇIKARIMLAR: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5072098"/>
          </a:xfrm>
        </p:spPr>
        <p:txBody>
          <a:bodyPr>
            <a:normAutofit/>
          </a:bodyPr>
          <a:lstStyle/>
          <a:p>
            <a:r>
              <a:rPr lang="tr-TR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ESWT mekanizması tam olarak açıklanamamış ancak bazı teoriler geliştirilmiştir; direk </a:t>
            </a:r>
            <a:r>
              <a:rPr lang="tr-TR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stimülasyon</a:t>
            </a:r>
            <a:r>
              <a:rPr lang="tr-TR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, </a:t>
            </a:r>
            <a:r>
              <a:rPr lang="tr-TR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neovaskülarizasyon</a:t>
            </a:r>
            <a:r>
              <a:rPr lang="tr-TR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, </a:t>
            </a:r>
            <a:r>
              <a:rPr lang="tr-TR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nociceptörleri</a:t>
            </a:r>
            <a:r>
              <a:rPr lang="tr-TR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baskılama etkisi, </a:t>
            </a:r>
            <a:r>
              <a:rPr lang="tr-TR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hiperstimulasyon</a:t>
            </a:r>
            <a:r>
              <a:rPr lang="tr-TR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mekanizmasının bloğu</a:t>
            </a:r>
            <a:r>
              <a:rPr lang="tr-T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.</a:t>
            </a:r>
          </a:p>
          <a:p>
            <a:endParaRPr lang="tr-TR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r>
              <a:rPr lang="tr-T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Literatürdeki </a:t>
            </a:r>
            <a:r>
              <a:rPr lang="tr-TR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ortak kanı </a:t>
            </a:r>
            <a:r>
              <a:rPr lang="tr-TR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ESWT'nin</a:t>
            </a:r>
            <a:r>
              <a:rPr lang="tr-TR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sonuçlarının iyi komplikasyonlarının çok az olmasıdır</a:t>
            </a:r>
            <a:r>
              <a:rPr lang="tr-T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.</a:t>
            </a:r>
          </a:p>
          <a:p>
            <a:endParaRPr lang="tr-TR" sz="38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endParaRPr lang="tr-TR" dirty="0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tr-TR" dirty="0" smtClean="0"/>
              <a:t>ÇIKARIMLAR: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Gruplardaki hasta sayısının  aynı veya yakın olmamasını çalışmamızdaki eksiklik olarak gördük.</a:t>
            </a:r>
          </a:p>
          <a:p>
            <a:endParaRPr lang="tr-TR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r>
              <a:rPr lang="tr-T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Bu çalışma sonrası ESWT' </a:t>
            </a:r>
            <a:r>
              <a:rPr lang="tr-TR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nin</a:t>
            </a:r>
            <a:r>
              <a:rPr lang="tr-T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tr-TR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non</a:t>
            </a:r>
            <a:r>
              <a:rPr lang="tr-T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tr-TR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invaziv</a:t>
            </a:r>
            <a:r>
              <a:rPr lang="tr-T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bir yöntem olarak cerrahi tedaviye tercih edilebileceği sonucuna vardık. </a:t>
            </a:r>
          </a:p>
          <a:p>
            <a:endParaRPr lang="tr-TR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71472" y="4786322"/>
            <a:ext cx="8229600" cy="1143000"/>
          </a:xfrm>
        </p:spPr>
        <p:txBody>
          <a:bodyPr/>
          <a:lstStyle/>
          <a:p>
            <a:r>
              <a:rPr lang="tr-TR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Katılımınız için Teşekkürler…</a:t>
            </a:r>
            <a:endParaRPr lang="tr-TR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4" name="3 İçerik Yer Tutucusu" descr="ortopedi_-iskelet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19890" y="714356"/>
            <a:ext cx="2866292" cy="29384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4 Resim" descr="ortopedi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4942" y="1714488"/>
            <a:ext cx="2928958" cy="292895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ül">
  <a:themeElements>
    <a:clrScheme name="Modül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ül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ül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195</TotalTime>
  <Words>412</Words>
  <Application>Microsoft Office PowerPoint</Application>
  <PresentationFormat>Ekran Gösterisi (4:3)</PresentationFormat>
  <Paragraphs>45</Paragraphs>
  <Slides>14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14</vt:i4>
      </vt:variant>
    </vt:vector>
  </HeadingPairs>
  <TitlesOfParts>
    <vt:vector size="15" baseType="lpstr">
      <vt:lpstr>Modül</vt:lpstr>
      <vt:lpstr>Tenisçi Dirseğinde,Extracorporeal Shock Wave Therapy(ESWT) Uygulamasıyla,Perkütan Tenotominin Karşılaştırılması   </vt:lpstr>
      <vt:lpstr>LATERAL EPİKONDİLİT OLUŞUMU:</vt:lpstr>
      <vt:lpstr>AMAÇ:</vt:lpstr>
      <vt:lpstr>ÇALIŞMA PLANI:</vt:lpstr>
      <vt:lpstr>ÇALIŞMA PLANI:</vt:lpstr>
      <vt:lpstr>GRUP-1;ESWT UYGULAMASI:</vt:lpstr>
      <vt:lpstr>GUP-2;CERRAHİ UYGULAMA:</vt:lpstr>
      <vt:lpstr>SKORLAMA:</vt:lpstr>
      <vt:lpstr>SONUÇLAR:</vt:lpstr>
      <vt:lpstr>SONUÇLAR:</vt:lpstr>
      <vt:lpstr>SONUÇLAR:</vt:lpstr>
      <vt:lpstr>ÇIKARIMLAR:</vt:lpstr>
      <vt:lpstr>ÇIKARIMLAR:</vt:lpstr>
      <vt:lpstr>Katılımınız için Teşekkürler…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Tenisçi dirseğinde,Extracorporeal Shock Wave Therapy(ESWT) uygulamasıyla,perkütan tenotominin karşılaştırılması</dc:title>
  <dc:creator>defne kuyumculuk</dc:creator>
  <cp:lastModifiedBy>Mehmet</cp:lastModifiedBy>
  <cp:revision>38</cp:revision>
  <dcterms:created xsi:type="dcterms:W3CDTF">2012-03-10T15:33:49Z</dcterms:created>
  <dcterms:modified xsi:type="dcterms:W3CDTF">2012-03-19T17:03:27Z</dcterms:modified>
</cp:coreProperties>
</file>